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78" r:id="rId11"/>
    <p:sldId id="283" r:id="rId12"/>
    <p:sldId id="262" r:id="rId13"/>
    <p:sldId id="268" r:id="rId14"/>
    <p:sldId id="279" r:id="rId15"/>
    <p:sldId id="263" r:id="rId16"/>
    <p:sldId id="269" r:id="rId17"/>
    <p:sldId id="267" r:id="rId18"/>
    <p:sldId id="264" r:id="rId19"/>
    <p:sldId id="271" r:id="rId20"/>
    <p:sldId id="273" r:id="rId21"/>
    <p:sldId id="274" r:id="rId22"/>
    <p:sldId id="275" r:id="rId23"/>
    <p:sldId id="276" r:id="rId24"/>
    <p:sldId id="272" r:id="rId25"/>
    <p:sldId id="277" r:id="rId26"/>
    <p:sldId id="285" r:id="rId27"/>
    <p:sldId id="287" r:id="rId28"/>
    <p:sldId id="286" r:id="rId29"/>
    <p:sldId id="294" r:id="rId30"/>
    <p:sldId id="295" r:id="rId31"/>
    <p:sldId id="292" r:id="rId32"/>
    <p:sldId id="293" r:id="rId33"/>
    <p:sldId id="281" r:id="rId34"/>
    <p:sldId id="282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69"/>
    <p:restoredTop sz="94664"/>
  </p:normalViewPr>
  <p:slideViewPr>
    <p:cSldViewPr snapToGrid="0" snapToObjects="1">
      <p:cViewPr varScale="1">
        <p:scale>
          <a:sx n="75" d="100"/>
          <a:sy n="75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C9CE38-2570-F24B-AB96-46AB90A1862C}" type="doc">
      <dgm:prSet loTypeId="urn:microsoft.com/office/officeart/2005/8/layout/cycle8" loCatId="" qsTypeId="urn:microsoft.com/office/officeart/2005/8/quickstyle/simple1" qsCatId="simple" csTypeId="urn:microsoft.com/office/officeart/2005/8/colors/accent2_3" csCatId="accent2" phldr="1"/>
      <dgm:spPr/>
    </dgm:pt>
    <dgm:pt modelId="{87CCBF7F-859E-0A4D-8575-033CDF8E34E1}">
      <dgm:prSet phldrT="[Text]" custT="1"/>
      <dgm:spPr/>
      <dgm:t>
        <a:bodyPr/>
        <a:lstStyle/>
        <a:p>
          <a:r>
            <a:rPr lang="en-AU" sz="2000" b="0" i="0" dirty="0"/>
            <a:t>a small percentage of genes showing differential isoform usage but no change in expression</a:t>
          </a:r>
          <a:endParaRPr lang="en-US" sz="2000" dirty="0"/>
        </a:p>
      </dgm:t>
    </dgm:pt>
    <dgm:pt modelId="{D0BCB023-933D-594D-AB5A-6C9340E3347E}" type="parTrans" cxnId="{5CEF3988-2BC2-D140-ADE0-6CB125E6A240}">
      <dgm:prSet/>
      <dgm:spPr/>
      <dgm:t>
        <a:bodyPr/>
        <a:lstStyle/>
        <a:p>
          <a:endParaRPr lang="en-US"/>
        </a:p>
      </dgm:t>
    </dgm:pt>
    <dgm:pt modelId="{F0224FB3-8C5A-F043-9573-2F709248802C}" type="sibTrans" cxnId="{5CEF3988-2BC2-D140-ADE0-6CB125E6A240}">
      <dgm:prSet/>
      <dgm:spPr/>
      <dgm:t>
        <a:bodyPr/>
        <a:lstStyle/>
        <a:p>
          <a:endParaRPr lang="en-US"/>
        </a:p>
      </dgm:t>
    </dgm:pt>
    <dgm:pt modelId="{C65EA50D-DA71-D24C-9F7E-735CB029ACD3}">
      <dgm:prSet phldrT="[Text]"/>
      <dgm:spPr/>
      <dgm:t>
        <a:bodyPr/>
        <a:lstStyle/>
        <a:p>
          <a:r>
            <a:rPr lang="en-AU" b="0" i="0" dirty="0"/>
            <a:t>both differential expression and alternate isoform usage</a:t>
          </a:r>
          <a:endParaRPr lang="en-US" dirty="0"/>
        </a:p>
      </dgm:t>
    </dgm:pt>
    <dgm:pt modelId="{8C270A5E-6ED8-D246-885C-43B43ADACE9C}" type="parTrans" cxnId="{A9D4D247-8728-A343-AB0F-5738F2C86AEC}">
      <dgm:prSet/>
      <dgm:spPr/>
      <dgm:t>
        <a:bodyPr/>
        <a:lstStyle/>
        <a:p>
          <a:endParaRPr lang="en-US"/>
        </a:p>
      </dgm:t>
    </dgm:pt>
    <dgm:pt modelId="{E3DBECED-06C9-CC4B-9FD1-21064FB602BD}" type="sibTrans" cxnId="{A9D4D247-8728-A343-AB0F-5738F2C86AEC}">
      <dgm:prSet/>
      <dgm:spPr/>
      <dgm:t>
        <a:bodyPr/>
        <a:lstStyle/>
        <a:p>
          <a:endParaRPr lang="en-US"/>
        </a:p>
      </dgm:t>
    </dgm:pt>
    <dgm:pt modelId="{171152EE-9563-D444-B65C-A01E1511E5E5}">
      <dgm:prSet phldrT="[Text]"/>
      <dgm:spPr/>
      <dgm:t>
        <a:bodyPr/>
        <a:lstStyle/>
        <a:p>
          <a:r>
            <a:rPr lang="en-AU" b="0" i="0" dirty="0"/>
            <a:t>no differential isoform usage but differential expression,</a:t>
          </a:r>
          <a:endParaRPr lang="en-US" dirty="0"/>
        </a:p>
      </dgm:t>
    </dgm:pt>
    <dgm:pt modelId="{FF0C18F8-437A-5D49-82D9-B9A2F3E0982D}" type="parTrans" cxnId="{06479C33-5A24-B548-A451-029B166FD4A0}">
      <dgm:prSet/>
      <dgm:spPr/>
      <dgm:t>
        <a:bodyPr/>
        <a:lstStyle/>
        <a:p>
          <a:endParaRPr lang="en-US"/>
        </a:p>
      </dgm:t>
    </dgm:pt>
    <dgm:pt modelId="{D59C8BD0-F893-2A4B-8988-041BDA6B1BE3}" type="sibTrans" cxnId="{06479C33-5A24-B548-A451-029B166FD4A0}">
      <dgm:prSet/>
      <dgm:spPr/>
      <dgm:t>
        <a:bodyPr/>
        <a:lstStyle/>
        <a:p>
          <a:endParaRPr lang="en-US"/>
        </a:p>
      </dgm:t>
    </dgm:pt>
    <dgm:pt modelId="{E21CEF82-9786-6B4A-BEDD-78B5F4CA3F0F}" type="pres">
      <dgm:prSet presAssocID="{08C9CE38-2570-F24B-AB96-46AB90A1862C}" presName="compositeShape" presStyleCnt="0">
        <dgm:presLayoutVars>
          <dgm:chMax val="7"/>
          <dgm:dir/>
          <dgm:resizeHandles val="exact"/>
        </dgm:presLayoutVars>
      </dgm:prSet>
      <dgm:spPr/>
    </dgm:pt>
    <dgm:pt modelId="{D0530D60-5143-A34E-836C-2BAADCD2B4E3}" type="pres">
      <dgm:prSet presAssocID="{08C9CE38-2570-F24B-AB96-46AB90A1862C}" presName="wedge1" presStyleLbl="node1" presStyleIdx="0" presStyleCnt="3" custScaleX="106390" custScaleY="105593"/>
      <dgm:spPr/>
    </dgm:pt>
    <dgm:pt modelId="{B0260B8E-F2BF-904A-8CEC-18E6DEEC4343}" type="pres">
      <dgm:prSet presAssocID="{08C9CE38-2570-F24B-AB96-46AB90A1862C}" presName="dummy1a" presStyleCnt="0"/>
      <dgm:spPr/>
    </dgm:pt>
    <dgm:pt modelId="{D4FF6893-72EA-294C-9258-81418331CDB4}" type="pres">
      <dgm:prSet presAssocID="{08C9CE38-2570-F24B-AB96-46AB90A1862C}" presName="dummy1b" presStyleCnt="0"/>
      <dgm:spPr/>
    </dgm:pt>
    <dgm:pt modelId="{88B40F2B-4B9C-DF44-93C2-EF69ACA1DF6D}" type="pres">
      <dgm:prSet presAssocID="{08C9CE38-2570-F24B-AB96-46AB90A1862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1152563-A268-AA46-8507-5FFC30EB2559}" type="pres">
      <dgm:prSet presAssocID="{08C9CE38-2570-F24B-AB96-46AB90A1862C}" presName="wedge2" presStyleLbl="node1" presStyleIdx="1" presStyleCnt="3"/>
      <dgm:spPr/>
    </dgm:pt>
    <dgm:pt modelId="{0B74CFBB-C099-D149-90FA-00E9D12C86E1}" type="pres">
      <dgm:prSet presAssocID="{08C9CE38-2570-F24B-AB96-46AB90A1862C}" presName="dummy2a" presStyleCnt="0"/>
      <dgm:spPr/>
    </dgm:pt>
    <dgm:pt modelId="{8669F33B-0577-C048-8E23-047BD9D05754}" type="pres">
      <dgm:prSet presAssocID="{08C9CE38-2570-F24B-AB96-46AB90A1862C}" presName="dummy2b" presStyleCnt="0"/>
      <dgm:spPr/>
    </dgm:pt>
    <dgm:pt modelId="{648F28DB-2740-6046-95B6-E9DD9AD8A365}" type="pres">
      <dgm:prSet presAssocID="{08C9CE38-2570-F24B-AB96-46AB90A1862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3ECF902-0B9A-9244-B6D4-00E04694749B}" type="pres">
      <dgm:prSet presAssocID="{08C9CE38-2570-F24B-AB96-46AB90A1862C}" presName="wedge3" presStyleLbl="node1" presStyleIdx="2" presStyleCnt="3"/>
      <dgm:spPr/>
    </dgm:pt>
    <dgm:pt modelId="{DD41B7EC-9C8E-C546-9B7B-790F081EF85D}" type="pres">
      <dgm:prSet presAssocID="{08C9CE38-2570-F24B-AB96-46AB90A1862C}" presName="dummy3a" presStyleCnt="0"/>
      <dgm:spPr/>
    </dgm:pt>
    <dgm:pt modelId="{88AF86EC-E4E4-444C-980C-2D50A11BE6C3}" type="pres">
      <dgm:prSet presAssocID="{08C9CE38-2570-F24B-AB96-46AB90A1862C}" presName="dummy3b" presStyleCnt="0"/>
      <dgm:spPr/>
    </dgm:pt>
    <dgm:pt modelId="{677E34F8-0ECC-C549-B683-75D7AABCC573}" type="pres">
      <dgm:prSet presAssocID="{08C9CE38-2570-F24B-AB96-46AB90A1862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4EDB788-17BF-EE4E-99B3-80E1601774FF}" type="pres">
      <dgm:prSet presAssocID="{F0224FB3-8C5A-F043-9573-2F709248802C}" presName="arrowWedge1" presStyleLbl="fgSibTrans2D1" presStyleIdx="0" presStyleCnt="3"/>
      <dgm:spPr/>
    </dgm:pt>
    <dgm:pt modelId="{00C04839-D442-AE4F-8D63-F43E2FE16633}" type="pres">
      <dgm:prSet presAssocID="{E3DBECED-06C9-CC4B-9FD1-21064FB602BD}" presName="arrowWedge2" presStyleLbl="fgSibTrans2D1" presStyleIdx="1" presStyleCnt="3"/>
      <dgm:spPr/>
    </dgm:pt>
    <dgm:pt modelId="{228F80AA-2952-8F49-B5E3-92EC07A9DCDE}" type="pres">
      <dgm:prSet presAssocID="{D59C8BD0-F893-2A4B-8988-041BDA6B1BE3}" presName="arrowWedge3" presStyleLbl="fgSibTrans2D1" presStyleIdx="2" presStyleCnt="3"/>
      <dgm:spPr/>
    </dgm:pt>
  </dgm:ptLst>
  <dgm:cxnLst>
    <dgm:cxn modelId="{1095320D-C010-EE47-A73B-36966312747A}" type="presOf" srcId="{87CCBF7F-859E-0A4D-8575-033CDF8E34E1}" destId="{88B40F2B-4B9C-DF44-93C2-EF69ACA1DF6D}" srcOrd="1" destOrd="0" presId="urn:microsoft.com/office/officeart/2005/8/layout/cycle8"/>
    <dgm:cxn modelId="{06479C33-5A24-B548-A451-029B166FD4A0}" srcId="{08C9CE38-2570-F24B-AB96-46AB90A1862C}" destId="{171152EE-9563-D444-B65C-A01E1511E5E5}" srcOrd="2" destOrd="0" parTransId="{FF0C18F8-437A-5D49-82D9-B9A2F3E0982D}" sibTransId="{D59C8BD0-F893-2A4B-8988-041BDA6B1BE3}"/>
    <dgm:cxn modelId="{A9D4D247-8728-A343-AB0F-5738F2C86AEC}" srcId="{08C9CE38-2570-F24B-AB96-46AB90A1862C}" destId="{C65EA50D-DA71-D24C-9F7E-735CB029ACD3}" srcOrd="1" destOrd="0" parTransId="{8C270A5E-6ED8-D246-885C-43B43ADACE9C}" sibTransId="{E3DBECED-06C9-CC4B-9FD1-21064FB602BD}"/>
    <dgm:cxn modelId="{E7CBEA6F-7D73-8F4E-A0EF-B36ED8279C6D}" type="presOf" srcId="{C65EA50D-DA71-D24C-9F7E-735CB029ACD3}" destId="{A1152563-A268-AA46-8507-5FFC30EB2559}" srcOrd="0" destOrd="0" presId="urn:microsoft.com/office/officeart/2005/8/layout/cycle8"/>
    <dgm:cxn modelId="{5CEF3988-2BC2-D140-ADE0-6CB125E6A240}" srcId="{08C9CE38-2570-F24B-AB96-46AB90A1862C}" destId="{87CCBF7F-859E-0A4D-8575-033CDF8E34E1}" srcOrd="0" destOrd="0" parTransId="{D0BCB023-933D-594D-AB5A-6C9340E3347E}" sibTransId="{F0224FB3-8C5A-F043-9573-2F709248802C}"/>
    <dgm:cxn modelId="{8E12389F-4E41-144C-8ABF-3FA441B3EAD1}" type="presOf" srcId="{171152EE-9563-D444-B65C-A01E1511E5E5}" destId="{677E34F8-0ECC-C549-B683-75D7AABCC573}" srcOrd="1" destOrd="0" presId="urn:microsoft.com/office/officeart/2005/8/layout/cycle8"/>
    <dgm:cxn modelId="{7F4AE6A0-3334-DB46-89D8-D2DB7F87B8CF}" type="presOf" srcId="{08C9CE38-2570-F24B-AB96-46AB90A1862C}" destId="{E21CEF82-9786-6B4A-BEDD-78B5F4CA3F0F}" srcOrd="0" destOrd="0" presId="urn:microsoft.com/office/officeart/2005/8/layout/cycle8"/>
    <dgm:cxn modelId="{40C891A8-0AF2-E54E-B856-0256B6BCFA3D}" type="presOf" srcId="{C65EA50D-DA71-D24C-9F7E-735CB029ACD3}" destId="{648F28DB-2740-6046-95B6-E9DD9AD8A365}" srcOrd="1" destOrd="0" presId="urn:microsoft.com/office/officeart/2005/8/layout/cycle8"/>
    <dgm:cxn modelId="{28E5E7B3-0B33-8745-B52A-E45649909E89}" type="presOf" srcId="{171152EE-9563-D444-B65C-A01E1511E5E5}" destId="{E3ECF902-0B9A-9244-B6D4-00E04694749B}" srcOrd="0" destOrd="0" presId="urn:microsoft.com/office/officeart/2005/8/layout/cycle8"/>
    <dgm:cxn modelId="{1A9326FF-8893-5C4E-931F-19BD2143FDDD}" type="presOf" srcId="{87CCBF7F-859E-0A4D-8575-033CDF8E34E1}" destId="{D0530D60-5143-A34E-836C-2BAADCD2B4E3}" srcOrd="0" destOrd="0" presId="urn:microsoft.com/office/officeart/2005/8/layout/cycle8"/>
    <dgm:cxn modelId="{4B461575-5DBC-EC41-87E8-816325B8DDF3}" type="presParOf" srcId="{E21CEF82-9786-6B4A-BEDD-78B5F4CA3F0F}" destId="{D0530D60-5143-A34E-836C-2BAADCD2B4E3}" srcOrd="0" destOrd="0" presId="urn:microsoft.com/office/officeart/2005/8/layout/cycle8"/>
    <dgm:cxn modelId="{0B4FB14F-C4EB-774B-A8B6-D9B34A1BBD74}" type="presParOf" srcId="{E21CEF82-9786-6B4A-BEDD-78B5F4CA3F0F}" destId="{B0260B8E-F2BF-904A-8CEC-18E6DEEC4343}" srcOrd="1" destOrd="0" presId="urn:microsoft.com/office/officeart/2005/8/layout/cycle8"/>
    <dgm:cxn modelId="{1BBC88DB-ABE9-C548-BDCE-44EDA5F32BCB}" type="presParOf" srcId="{E21CEF82-9786-6B4A-BEDD-78B5F4CA3F0F}" destId="{D4FF6893-72EA-294C-9258-81418331CDB4}" srcOrd="2" destOrd="0" presId="urn:microsoft.com/office/officeart/2005/8/layout/cycle8"/>
    <dgm:cxn modelId="{8B2F4A59-8E4F-A841-AE14-BCEC98C0B5E2}" type="presParOf" srcId="{E21CEF82-9786-6B4A-BEDD-78B5F4CA3F0F}" destId="{88B40F2B-4B9C-DF44-93C2-EF69ACA1DF6D}" srcOrd="3" destOrd="0" presId="urn:microsoft.com/office/officeart/2005/8/layout/cycle8"/>
    <dgm:cxn modelId="{0F422D31-4156-8E48-AAD5-7AB318B2DC42}" type="presParOf" srcId="{E21CEF82-9786-6B4A-BEDD-78B5F4CA3F0F}" destId="{A1152563-A268-AA46-8507-5FFC30EB2559}" srcOrd="4" destOrd="0" presId="urn:microsoft.com/office/officeart/2005/8/layout/cycle8"/>
    <dgm:cxn modelId="{85880593-DB29-694E-B1F4-E98AF78806BC}" type="presParOf" srcId="{E21CEF82-9786-6B4A-BEDD-78B5F4CA3F0F}" destId="{0B74CFBB-C099-D149-90FA-00E9D12C86E1}" srcOrd="5" destOrd="0" presId="urn:microsoft.com/office/officeart/2005/8/layout/cycle8"/>
    <dgm:cxn modelId="{80A84648-6AF5-5F4F-801F-F269A1853AD1}" type="presParOf" srcId="{E21CEF82-9786-6B4A-BEDD-78B5F4CA3F0F}" destId="{8669F33B-0577-C048-8E23-047BD9D05754}" srcOrd="6" destOrd="0" presId="urn:microsoft.com/office/officeart/2005/8/layout/cycle8"/>
    <dgm:cxn modelId="{DE0EACD9-96FE-7C49-8BEF-0AE5AF03B1EB}" type="presParOf" srcId="{E21CEF82-9786-6B4A-BEDD-78B5F4CA3F0F}" destId="{648F28DB-2740-6046-95B6-E9DD9AD8A365}" srcOrd="7" destOrd="0" presId="urn:microsoft.com/office/officeart/2005/8/layout/cycle8"/>
    <dgm:cxn modelId="{25975EEB-517B-824A-8F00-EA65C96FC4DD}" type="presParOf" srcId="{E21CEF82-9786-6B4A-BEDD-78B5F4CA3F0F}" destId="{E3ECF902-0B9A-9244-B6D4-00E04694749B}" srcOrd="8" destOrd="0" presId="urn:microsoft.com/office/officeart/2005/8/layout/cycle8"/>
    <dgm:cxn modelId="{6BD867E0-71DC-9249-8F3C-0F0A9BE6C997}" type="presParOf" srcId="{E21CEF82-9786-6B4A-BEDD-78B5F4CA3F0F}" destId="{DD41B7EC-9C8E-C546-9B7B-790F081EF85D}" srcOrd="9" destOrd="0" presId="urn:microsoft.com/office/officeart/2005/8/layout/cycle8"/>
    <dgm:cxn modelId="{0D73C115-CD73-1445-9AAC-A2E079053473}" type="presParOf" srcId="{E21CEF82-9786-6B4A-BEDD-78B5F4CA3F0F}" destId="{88AF86EC-E4E4-444C-980C-2D50A11BE6C3}" srcOrd="10" destOrd="0" presId="urn:microsoft.com/office/officeart/2005/8/layout/cycle8"/>
    <dgm:cxn modelId="{BC62D75A-814D-5542-869C-C3ABC89416B0}" type="presParOf" srcId="{E21CEF82-9786-6B4A-BEDD-78B5F4CA3F0F}" destId="{677E34F8-0ECC-C549-B683-75D7AABCC573}" srcOrd="11" destOrd="0" presId="urn:microsoft.com/office/officeart/2005/8/layout/cycle8"/>
    <dgm:cxn modelId="{4761C332-95DB-F24C-81FF-60A6C7205B49}" type="presParOf" srcId="{E21CEF82-9786-6B4A-BEDD-78B5F4CA3F0F}" destId="{84EDB788-17BF-EE4E-99B3-80E1601774FF}" srcOrd="12" destOrd="0" presId="urn:microsoft.com/office/officeart/2005/8/layout/cycle8"/>
    <dgm:cxn modelId="{89FF5801-AE71-EA4B-B58B-757F589CCDD8}" type="presParOf" srcId="{E21CEF82-9786-6B4A-BEDD-78B5F4CA3F0F}" destId="{00C04839-D442-AE4F-8D63-F43E2FE16633}" srcOrd="13" destOrd="0" presId="urn:microsoft.com/office/officeart/2005/8/layout/cycle8"/>
    <dgm:cxn modelId="{B58731A7-457B-9E44-80BF-76AB4F0FDDFE}" type="presParOf" srcId="{E21CEF82-9786-6B4A-BEDD-78B5F4CA3F0F}" destId="{228F80AA-2952-8F49-B5E3-92EC07A9DCD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89843B-4910-4E4F-B76B-682B67A6827C}" type="doc">
      <dgm:prSet loTypeId="urn:microsoft.com/office/officeart/2005/8/layout/process2" loCatId="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E9585806-CED0-7B4A-AC56-02A30E06F43A}">
      <dgm:prSet phldrT="[Text]"/>
      <dgm:spPr>
        <a:solidFill>
          <a:srgbClr val="C00000">
            <a:alpha val="90000"/>
          </a:srgbClr>
        </a:solidFill>
      </dgm:spPr>
      <dgm:t>
        <a:bodyPr/>
        <a:lstStyle/>
        <a:p>
          <a:r>
            <a:rPr lang="en-US" dirty="0"/>
            <a:t>Randomly selected 1000 genes</a:t>
          </a:r>
        </a:p>
      </dgm:t>
    </dgm:pt>
    <dgm:pt modelId="{FAF613FC-6BA8-F54E-BCBE-6C08A3E3359B}" type="parTrans" cxnId="{D309DA5C-C5FB-3543-B7B4-EAFDBE8FCD2A}">
      <dgm:prSet/>
      <dgm:spPr/>
      <dgm:t>
        <a:bodyPr/>
        <a:lstStyle/>
        <a:p>
          <a:endParaRPr lang="en-US"/>
        </a:p>
      </dgm:t>
    </dgm:pt>
    <dgm:pt modelId="{653632AD-7CCC-E246-9A3F-BBBA3CECED31}" type="sibTrans" cxnId="{D309DA5C-C5FB-3543-B7B4-EAFDBE8FCD2A}">
      <dgm:prSet/>
      <dgm:spPr/>
      <dgm:t>
        <a:bodyPr/>
        <a:lstStyle/>
        <a:p>
          <a:endParaRPr lang="en-US"/>
        </a:p>
      </dgm:t>
    </dgm:pt>
    <dgm:pt modelId="{9D70C3C3-705F-2945-AEE4-6D89A4EC9ED9}">
      <dgm:prSet phldrT="[Text]"/>
      <dgm:spPr>
        <a:solidFill>
          <a:srgbClr val="C00000">
            <a:alpha val="50000"/>
          </a:srgbClr>
        </a:solidFill>
      </dgm:spPr>
      <dgm:t>
        <a:bodyPr/>
        <a:lstStyle/>
        <a:p>
          <a:r>
            <a:rPr lang="en-US" dirty="0"/>
            <a:t>shuffle the coverages in Sample 5-8</a:t>
          </a:r>
        </a:p>
      </dgm:t>
    </dgm:pt>
    <dgm:pt modelId="{B355DC0E-0AFD-F84D-A04D-5533BD55B74C}" type="parTrans" cxnId="{6A1CFD4D-4128-D148-8871-91A99715462E}">
      <dgm:prSet/>
      <dgm:spPr/>
      <dgm:t>
        <a:bodyPr/>
        <a:lstStyle/>
        <a:p>
          <a:endParaRPr lang="en-US"/>
        </a:p>
      </dgm:t>
    </dgm:pt>
    <dgm:pt modelId="{E614A171-2377-2C46-83E6-1EBE1E59C8E7}" type="sibTrans" cxnId="{6A1CFD4D-4128-D148-8871-91A99715462E}">
      <dgm:prSet/>
      <dgm:spPr/>
      <dgm:t>
        <a:bodyPr/>
        <a:lstStyle/>
        <a:p>
          <a:endParaRPr lang="en-US"/>
        </a:p>
      </dgm:t>
    </dgm:pt>
    <dgm:pt modelId="{0FF2294E-4EA7-AC4F-B8EB-51431B4CF88C}" type="pres">
      <dgm:prSet presAssocID="{0F89843B-4910-4E4F-B76B-682B67A6827C}" presName="linearFlow" presStyleCnt="0">
        <dgm:presLayoutVars>
          <dgm:resizeHandles val="exact"/>
        </dgm:presLayoutVars>
      </dgm:prSet>
      <dgm:spPr/>
    </dgm:pt>
    <dgm:pt modelId="{3E7EC2AC-12FB-1647-BBFD-B1774D5E730E}" type="pres">
      <dgm:prSet presAssocID="{E9585806-CED0-7B4A-AC56-02A30E06F43A}" presName="node" presStyleLbl="node1" presStyleIdx="0" presStyleCnt="2" custLinFactNeighborX="-966" custLinFactNeighborY="-882">
        <dgm:presLayoutVars>
          <dgm:bulletEnabled val="1"/>
        </dgm:presLayoutVars>
      </dgm:prSet>
      <dgm:spPr/>
    </dgm:pt>
    <dgm:pt modelId="{2D328271-7ED6-1B4C-8D37-61CEDEE81671}" type="pres">
      <dgm:prSet presAssocID="{653632AD-7CCC-E246-9A3F-BBBA3CECED31}" presName="sibTrans" presStyleLbl="sibTrans2D1" presStyleIdx="0" presStyleCnt="1"/>
      <dgm:spPr/>
    </dgm:pt>
    <dgm:pt modelId="{73E79385-6F91-4242-B8BC-FE11E301C4A2}" type="pres">
      <dgm:prSet presAssocID="{653632AD-7CCC-E246-9A3F-BBBA3CECED31}" presName="connectorText" presStyleLbl="sibTrans2D1" presStyleIdx="0" presStyleCnt="1"/>
      <dgm:spPr/>
    </dgm:pt>
    <dgm:pt modelId="{9B4E7DA2-F16F-AF4E-A2D2-8ABFE3724AB4}" type="pres">
      <dgm:prSet presAssocID="{9D70C3C3-705F-2945-AEE4-6D89A4EC9ED9}" presName="node" presStyleLbl="node1" presStyleIdx="1" presStyleCnt="2">
        <dgm:presLayoutVars>
          <dgm:bulletEnabled val="1"/>
        </dgm:presLayoutVars>
      </dgm:prSet>
      <dgm:spPr/>
    </dgm:pt>
  </dgm:ptLst>
  <dgm:cxnLst>
    <dgm:cxn modelId="{1C707420-F059-9541-AD33-B826D83D797C}" type="presOf" srcId="{E9585806-CED0-7B4A-AC56-02A30E06F43A}" destId="{3E7EC2AC-12FB-1647-BBFD-B1774D5E730E}" srcOrd="0" destOrd="0" presId="urn:microsoft.com/office/officeart/2005/8/layout/process2"/>
    <dgm:cxn modelId="{0FC1AD32-C96A-4248-975B-42864EFF755A}" type="presOf" srcId="{653632AD-7CCC-E246-9A3F-BBBA3CECED31}" destId="{2D328271-7ED6-1B4C-8D37-61CEDEE81671}" srcOrd="0" destOrd="0" presId="urn:microsoft.com/office/officeart/2005/8/layout/process2"/>
    <dgm:cxn modelId="{84985037-D7CC-1B4E-9537-091787F3B3B8}" type="presOf" srcId="{653632AD-7CCC-E246-9A3F-BBBA3CECED31}" destId="{73E79385-6F91-4242-B8BC-FE11E301C4A2}" srcOrd="1" destOrd="0" presId="urn:microsoft.com/office/officeart/2005/8/layout/process2"/>
    <dgm:cxn modelId="{6A1CFD4D-4128-D148-8871-91A99715462E}" srcId="{0F89843B-4910-4E4F-B76B-682B67A6827C}" destId="{9D70C3C3-705F-2945-AEE4-6D89A4EC9ED9}" srcOrd="1" destOrd="0" parTransId="{B355DC0E-0AFD-F84D-A04D-5533BD55B74C}" sibTransId="{E614A171-2377-2C46-83E6-1EBE1E59C8E7}"/>
    <dgm:cxn modelId="{91BBE65A-AFD9-E048-94C6-DC59C8D6F793}" type="presOf" srcId="{9D70C3C3-705F-2945-AEE4-6D89A4EC9ED9}" destId="{9B4E7DA2-F16F-AF4E-A2D2-8ABFE3724AB4}" srcOrd="0" destOrd="0" presId="urn:microsoft.com/office/officeart/2005/8/layout/process2"/>
    <dgm:cxn modelId="{D309DA5C-C5FB-3543-B7B4-EAFDBE8FCD2A}" srcId="{0F89843B-4910-4E4F-B76B-682B67A6827C}" destId="{E9585806-CED0-7B4A-AC56-02A30E06F43A}" srcOrd="0" destOrd="0" parTransId="{FAF613FC-6BA8-F54E-BCBE-6C08A3E3359B}" sibTransId="{653632AD-7CCC-E246-9A3F-BBBA3CECED31}"/>
    <dgm:cxn modelId="{23EE3C79-5B76-C343-B063-76AA6BA0675E}" type="presOf" srcId="{0F89843B-4910-4E4F-B76B-682B67A6827C}" destId="{0FF2294E-4EA7-AC4F-B8EB-51431B4CF88C}" srcOrd="0" destOrd="0" presId="urn:microsoft.com/office/officeart/2005/8/layout/process2"/>
    <dgm:cxn modelId="{EE30C7D6-8402-A64F-8DB3-B0AF973829C3}" type="presParOf" srcId="{0FF2294E-4EA7-AC4F-B8EB-51431B4CF88C}" destId="{3E7EC2AC-12FB-1647-BBFD-B1774D5E730E}" srcOrd="0" destOrd="0" presId="urn:microsoft.com/office/officeart/2005/8/layout/process2"/>
    <dgm:cxn modelId="{2365AB1B-2A15-174D-A942-26294C2EBEA1}" type="presParOf" srcId="{0FF2294E-4EA7-AC4F-B8EB-51431B4CF88C}" destId="{2D328271-7ED6-1B4C-8D37-61CEDEE81671}" srcOrd="1" destOrd="0" presId="urn:microsoft.com/office/officeart/2005/8/layout/process2"/>
    <dgm:cxn modelId="{8638807A-5541-814B-9AE2-7C455BA4E300}" type="presParOf" srcId="{2D328271-7ED6-1B4C-8D37-61CEDEE81671}" destId="{73E79385-6F91-4242-B8BC-FE11E301C4A2}" srcOrd="0" destOrd="0" presId="urn:microsoft.com/office/officeart/2005/8/layout/process2"/>
    <dgm:cxn modelId="{70F22426-2FCB-5446-A0B3-F8FAAE7B42FE}" type="presParOf" srcId="{0FF2294E-4EA7-AC4F-B8EB-51431B4CF88C}" destId="{9B4E7DA2-F16F-AF4E-A2D2-8ABFE3724AB4}" srcOrd="2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C9CE38-2570-F24B-AB96-46AB90A1862C}" type="doc">
      <dgm:prSet loTypeId="urn:microsoft.com/office/officeart/2005/8/layout/cycle8" loCatId="" qsTypeId="urn:microsoft.com/office/officeart/2005/8/quickstyle/simple1" qsCatId="simple" csTypeId="urn:microsoft.com/office/officeart/2005/8/colors/accent2_3" csCatId="accent2" phldr="1"/>
      <dgm:spPr/>
    </dgm:pt>
    <dgm:pt modelId="{87CCBF7F-859E-0A4D-8575-033CDF8E34E1}">
      <dgm:prSet phldrT="[Text]" custT="1"/>
      <dgm:spPr/>
      <dgm:t>
        <a:bodyPr/>
        <a:lstStyle/>
        <a:p>
          <a:r>
            <a:rPr lang="en-AU" sz="2000" b="0" i="0" dirty="0"/>
            <a:t>a small percentage of genes showing differential isoform usage but no change in expression</a:t>
          </a:r>
          <a:endParaRPr lang="en-US" sz="2000" dirty="0"/>
        </a:p>
      </dgm:t>
    </dgm:pt>
    <dgm:pt modelId="{D0BCB023-933D-594D-AB5A-6C9340E3347E}" type="parTrans" cxnId="{5CEF3988-2BC2-D140-ADE0-6CB125E6A240}">
      <dgm:prSet/>
      <dgm:spPr/>
      <dgm:t>
        <a:bodyPr/>
        <a:lstStyle/>
        <a:p>
          <a:endParaRPr lang="en-US"/>
        </a:p>
      </dgm:t>
    </dgm:pt>
    <dgm:pt modelId="{F0224FB3-8C5A-F043-9573-2F709248802C}" type="sibTrans" cxnId="{5CEF3988-2BC2-D140-ADE0-6CB125E6A240}">
      <dgm:prSet/>
      <dgm:spPr/>
      <dgm:t>
        <a:bodyPr/>
        <a:lstStyle/>
        <a:p>
          <a:endParaRPr lang="en-US"/>
        </a:p>
      </dgm:t>
    </dgm:pt>
    <dgm:pt modelId="{C65EA50D-DA71-D24C-9F7E-735CB029ACD3}">
      <dgm:prSet phldrT="[Text]"/>
      <dgm:spPr/>
      <dgm:t>
        <a:bodyPr/>
        <a:lstStyle/>
        <a:p>
          <a:r>
            <a:rPr lang="en-AU" b="0" i="0" dirty="0"/>
            <a:t>both differential expression and alternate isoform usage</a:t>
          </a:r>
          <a:endParaRPr lang="en-US" dirty="0"/>
        </a:p>
      </dgm:t>
    </dgm:pt>
    <dgm:pt modelId="{8C270A5E-6ED8-D246-885C-43B43ADACE9C}" type="parTrans" cxnId="{A9D4D247-8728-A343-AB0F-5738F2C86AEC}">
      <dgm:prSet/>
      <dgm:spPr/>
      <dgm:t>
        <a:bodyPr/>
        <a:lstStyle/>
        <a:p>
          <a:endParaRPr lang="en-US"/>
        </a:p>
      </dgm:t>
    </dgm:pt>
    <dgm:pt modelId="{E3DBECED-06C9-CC4B-9FD1-21064FB602BD}" type="sibTrans" cxnId="{A9D4D247-8728-A343-AB0F-5738F2C86AEC}">
      <dgm:prSet/>
      <dgm:spPr/>
      <dgm:t>
        <a:bodyPr/>
        <a:lstStyle/>
        <a:p>
          <a:endParaRPr lang="en-US"/>
        </a:p>
      </dgm:t>
    </dgm:pt>
    <dgm:pt modelId="{171152EE-9563-D444-B65C-A01E1511E5E5}">
      <dgm:prSet phldrT="[Text]"/>
      <dgm:spPr/>
      <dgm:t>
        <a:bodyPr/>
        <a:lstStyle/>
        <a:p>
          <a:r>
            <a:rPr lang="en-AU" b="0" i="0" dirty="0"/>
            <a:t>no differential isoform usage but differential expression,</a:t>
          </a:r>
          <a:endParaRPr lang="en-US" dirty="0"/>
        </a:p>
      </dgm:t>
    </dgm:pt>
    <dgm:pt modelId="{FF0C18F8-437A-5D49-82D9-B9A2F3E0982D}" type="parTrans" cxnId="{06479C33-5A24-B548-A451-029B166FD4A0}">
      <dgm:prSet/>
      <dgm:spPr/>
      <dgm:t>
        <a:bodyPr/>
        <a:lstStyle/>
        <a:p>
          <a:endParaRPr lang="en-US"/>
        </a:p>
      </dgm:t>
    </dgm:pt>
    <dgm:pt modelId="{D59C8BD0-F893-2A4B-8988-041BDA6B1BE3}" type="sibTrans" cxnId="{06479C33-5A24-B548-A451-029B166FD4A0}">
      <dgm:prSet/>
      <dgm:spPr/>
      <dgm:t>
        <a:bodyPr/>
        <a:lstStyle/>
        <a:p>
          <a:endParaRPr lang="en-US"/>
        </a:p>
      </dgm:t>
    </dgm:pt>
    <dgm:pt modelId="{E21CEF82-9786-6B4A-BEDD-78B5F4CA3F0F}" type="pres">
      <dgm:prSet presAssocID="{08C9CE38-2570-F24B-AB96-46AB90A1862C}" presName="compositeShape" presStyleCnt="0">
        <dgm:presLayoutVars>
          <dgm:chMax val="7"/>
          <dgm:dir/>
          <dgm:resizeHandles val="exact"/>
        </dgm:presLayoutVars>
      </dgm:prSet>
      <dgm:spPr/>
    </dgm:pt>
    <dgm:pt modelId="{D0530D60-5143-A34E-836C-2BAADCD2B4E3}" type="pres">
      <dgm:prSet presAssocID="{08C9CE38-2570-F24B-AB96-46AB90A1862C}" presName="wedge1" presStyleLbl="node1" presStyleIdx="0" presStyleCnt="3" custScaleX="106390" custScaleY="105593"/>
      <dgm:spPr/>
    </dgm:pt>
    <dgm:pt modelId="{B0260B8E-F2BF-904A-8CEC-18E6DEEC4343}" type="pres">
      <dgm:prSet presAssocID="{08C9CE38-2570-F24B-AB96-46AB90A1862C}" presName="dummy1a" presStyleCnt="0"/>
      <dgm:spPr/>
    </dgm:pt>
    <dgm:pt modelId="{D4FF6893-72EA-294C-9258-81418331CDB4}" type="pres">
      <dgm:prSet presAssocID="{08C9CE38-2570-F24B-AB96-46AB90A1862C}" presName="dummy1b" presStyleCnt="0"/>
      <dgm:spPr/>
    </dgm:pt>
    <dgm:pt modelId="{88B40F2B-4B9C-DF44-93C2-EF69ACA1DF6D}" type="pres">
      <dgm:prSet presAssocID="{08C9CE38-2570-F24B-AB96-46AB90A1862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1152563-A268-AA46-8507-5FFC30EB2559}" type="pres">
      <dgm:prSet presAssocID="{08C9CE38-2570-F24B-AB96-46AB90A1862C}" presName="wedge2" presStyleLbl="node1" presStyleIdx="1" presStyleCnt="3"/>
      <dgm:spPr/>
    </dgm:pt>
    <dgm:pt modelId="{0B74CFBB-C099-D149-90FA-00E9D12C86E1}" type="pres">
      <dgm:prSet presAssocID="{08C9CE38-2570-F24B-AB96-46AB90A1862C}" presName="dummy2a" presStyleCnt="0"/>
      <dgm:spPr/>
    </dgm:pt>
    <dgm:pt modelId="{8669F33B-0577-C048-8E23-047BD9D05754}" type="pres">
      <dgm:prSet presAssocID="{08C9CE38-2570-F24B-AB96-46AB90A1862C}" presName="dummy2b" presStyleCnt="0"/>
      <dgm:spPr/>
    </dgm:pt>
    <dgm:pt modelId="{648F28DB-2740-6046-95B6-E9DD9AD8A365}" type="pres">
      <dgm:prSet presAssocID="{08C9CE38-2570-F24B-AB96-46AB90A1862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3ECF902-0B9A-9244-B6D4-00E04694749B}" type="pres">
      <dgm:prSet presAssocID="{08C9CE38-2570-F24B-AB96-46AB90A1862C}" presName="wedge3" presStyleLbl="node1" presStyleIdx="2" presStyleCnt="3"/>
      <dgm:spPr/>
    </dgm:pt>
    <dgm:pt modelId="{DD41B7EC-9C8E-C546-9B7B-790F081EF85D}" type="pres">
      <dgm:prSet presAssocID="{08C9CE38-2570-F24B-AB96-46AB90A1862C}" presName="dummy3a" presStyleCnt="0"/>
      <dgm:spPr/>
    </dgm:pt>
    <dgm:pt modelId="{88AF86EC-E4E4-444C-980C-2D50A11BE6C3}" type="pres">
      <dgm:prSet presAssocID="{08C9CE38-2570-F24B-AB96-46AB90A1862C}" presName="dummy3b" presStyleCnt="0"/>
      <dgm:spPr/>
    </dgm:pt>
    <dgm:pt modelId="{677E34F8-0ECC-C549-B683-75D7AABCC573}" type="pres">
      <dgm:prSet presAssocID="{08C9CE38-2570-F24B-AB96-46AB90A1862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84EDB788-17BF-EE4E-99B3-80E1601774FF}" type="pres">
      <dgm:prSet presAssocID="{F0224FB3-8C5A-F043-9573-2F709248802C}" presName="arrowWedge1" presStyleLbl="fgSibTrans2D1" presStyleIdx="0" presStyleCnt="3"/>
      <dgm:spPr/>
    </dgm:pt>
    <dgm:pt modelId="{00C04839-D442-AE4F-8D63-F43E2FE16633}" type="pres">
      <dgm:prSet presAssocID="{E3DBECED-06C9-CC4B-9FD1-21064FB602BD}" presName="arrowWedge2" presStyleLbl="fgSibTrans2D1" presStyleIdx="1" presStyleCnt="3"/>
      <dgm:spPr/>
    </dgm:pt>
    <dgm:pt modelId="{228F80AA-2952-8F49-B5E3-92EC07A9DCDE}" type="pres">
      <dgm:prSet presAssocID="{D59C8BD0-F893-2A4B-8988-041BDA6B1BE3}" presName="arrowWedge3" presStyleLbl="fgSibTrans2D1" presStyleIdx="2" presStyleCnt="3"/>
      <dgm:spPr/>
    </dgm:pt>
  </dgm:ptLst>
  <dgm:cxnLst>
    <dgm:cxn modelId="{1095320D-C010-EE47-A73B-36966312747A}" type="presOf" srcId="{87CCBF7F-859E-0A4D-8575-033CDF8E34E1}" destId="{88B40F2B-4B9C-DF44-93C2-EF69ACA1DF6D}" srcOrd="1" destOrd="0" presId="urn:microsoft.com/office/officeart/2005/8/layout/cycle8"/>
    <dgm:cxn modelId="{06479C33-5A24-B548-A451-029B166FD4A0}" srcId="{08C9CE38-2570-F24B-AB96-46AB90A1862C}" destId="{171152EE-9563-D444-B65C-A01E1511E5E5}" srcOrd="2" destOrd="0" parTransId="{FF0C18F8-437A-5D49-82D9-B9A2F3E0982D}" sibTransId="{D59C8BD0-F893-2A4B-8988-041BDA6B1BE3}"/>
    <dgm:cxn modelId="{A9D4D247-8728-A343-AB0F-5738F2C86AEC}" srcId="{08C9CE38-2570-F24B-AB96-46AB90A1862C}" destId="{C65EA50D-DA71-D24C-9F7E-735CB029ACD3}" srcOrd="1" destOrd="0" parTransId="{8C270A5E-6ED8-D246-885C-43B43ADACE9C}" sibTransId="{E3DBECED-06C9-CC4B-9FD1-21064FB602BD}"/>
    <dgm:cxn modelId="{E7CBEA6F-7D73-8F4E-A0EF-B36ED8279C6D}" type="presOf" srcId="{C65EA50D-DA71-D24C-9F7E-735CB029ACD3}" destId="{A1152563-A268-AA46-8507-5FFC30EB2559}" srcOrd="0" destOrd="0" presId="urn:microsoft.com/office/officeart/2005/8/layout/cycle8"/>
    <dgm:cxn modelId="{5CEF3988-2BC2-D140-ADE0-6CB125E6A240}" srcId="{08C9CE38-2570-F24B-AB96-46AB90A1862C}" destId="{87CCBF7F-859E-0A4D-8575-033CDF8E34E1}" srcOrd="0" destOrd="0" parTransId="{D0BCB023-933D-594D-AB5A-6C9340E3347E}" sibTransId="{F0224FB3-8C5A-F043-9573-2F709248802C}"/>
    <dgm:cxn modelId="{8E12389F-4E41-144C-8ABF-3FA441B3EAD1}" type="presOf" srcId="{171152EE-9563-D444-B65C-A01E1511E5E5}" destId="{677E34F8-0ECC-C549-B683-75D7AABCC573}" srcOrd="1" destOrd="0" presId="urn:microsoft.com/office/officeart/2005/8/layout/cycle8"/>
    <dgm:cxn modelId="{7F4AE6A0-3334-DB46-89D8-D2DB7F87B8CF}" type="presOf" srcId="{08C9CE38-2570-F24B-AB96-46AB90A1862C}" destId="{E21CEF82-9786-6B4A-BEDD-78B5F4CA3F0F}" srcOrd="0" destOrd="0" presId="urn:microsoft.com/office/officeart/2005/8/layout/cycle8"/>
    <dgm:cxn modelId="{40C891A8-0AF2-E54E-B856-0256B6BCFA3D}" type="presOf" srcId="{C65EA50D-DA71-D24C-9F7E-735CB029ACD3}" destId="{648F28DB-2740-6046-95B6-E9DD9AD8A365}" srcOrd="1" destOrd="0" presId="urn:microsoft.com/office/officeart/2005/8/layout/cycle8"/>
    <dgm:cxn modelId="{28E5E7B3-0B33-8745-B52A-E45649909E89}" type="presOf" srcId="{171152EE-9563-D444-B65C-A01E1511E5E5}" destId="{E3ECF902-0B9A-9244-B6D4-00E04694749B}" srcOrd="0" destOrd="0" presId="urn:microsoft.com/office/officeart/2005/8/layout/cycle8"/>
    <dgm:cxn modelId="{1A9326FF-8893-5C4E-931F-19BD2143FDDD}" type="presOf" srcId="{87CCBF7F-859E-0A4D-8575-033CDF8E34E1}" destId="{D0530D60-5143-A34E-836C-2BAADCD2B4E3}" srcOrd="0" destOrd="0" presId="urn:microsoft.com/office/officeart/2005/8/layout/cycle8"/>
    <dgm:cxn modelId="{4B461575-5DBC-EC41-87E8-816325B8DDF3}" type="presParOf" srcId="{E21CEF82-9786-6B4A-BEDD-78B5F4CA3F0F}" destId="{D0530D60-5143-A34E-836C-2BAADCD2B4E3}" srcOrd="0" destOrd="0" presId="urn:microsoft.com/office/officeart/2005/8/layout/cycle8"/>
    <dgm:cxn modelId="{0B4FB14F-C4EB-774B-A8B6-D9B34A1BBD74}" type="presParOf" srcId="{E21CEF82-9786-6B4A-BEDD-78B5F4CA3F0F}" destId="{B0260B8E-F2BF-904A-8CEC-18E6DEEC4343}" srcOrd="1" destOrd="0" presId="urn:microsoft.com/office/officeart/2005/8/layout/cycle8"/>
    <dgm:cxn modelId="{1BBC88DB-ABE9-C548-BDCE-44EDA5F32BCB}" type="presParOf" srcId="{E21CEF82-9786-6B4A-BEDD-78B5F4CA3F0F}" destId="{D4FF6893-72EA-294C-9258-81418331CDB4}" srcOrd="2" destOrd="0" presId="urn:microsoft.com/office/officeart/2005/8/layout/cycle8"/>
    <dgm:cxn modelId="{8B2F4A59-8E4F-A841-AE14-BCEC98C0B5E2}" type="presParOf" srcId="{E21CEF82-9786-6B4A-BEDD-78B5F4CA3F0F}" destId="{88B40F2B-4B9C-DF44-93C2-EF69ACA1DF6D}" srcOrd="3" destOrd="0" presId="urn:microsoft.com/office/officeart/2005/8/layout/cycle8"/>
    <dgm:cxn modelId="{0F422D31-4156-8E48-AAD5-7AB318B2DC42}" type="presParOf" srcId="{E21CEF82-9786-6B4A-BEDD-78B5F4CA3F0F}" destId="{A1152563-A268-AA46-8507-5FFC30EB2559}" srcOrd="4" destOrd="0" presId="urn:microsoft.com/office/officeart/2005/8/layout/cycle8"/>
    <dgm:cxn modelId="{85880593-DB29-694E-B1F4-E98AF78806BC}" type="presParOf" srcId="{E21CEF82-9786-6B4A-BEDD-78B5F4CA3F0F}" destId="{0B74CFBB-C099-D149-90FA-00E9D12C86E1}" srcOrd="5" destOrd="0" presId="urn:microsoft.com/office/officeart/2005/8/layout/cycle8"/>
    <dgm:cxn modelId="{80A84648-6AF5-5F4F-801F-F269A1853AD1}" type="presParOf" srcId="{E21CEF82-9786-6B4A-BEDD-78B5F4CA3F0F}" destId="{8669F33B-0577-C048-8E23-047BD9D05754}" srcOrd="6" destOrd="0" presId="urn:microsoft.com/office/officeart/2005/8/layout/cycle8"/>
    <dgm:cxn modelId="{DE0EACD9-96FE-7C49-8BEF-0AE5AF03B1EB}" type="presParOf" srcId="{E21CEF82-9786-6B4A-BEDD-78B5F4CA3F0F}" destId="{648F28DB-2740-6046-95B6-E9DD9AD8A365}" srcOrd="7" destOrd="0" presId="urn:microsoft.com/office/officeart/2005/8/layout/cycle8"/>
    <dgm:cxn modelId="{25975EEB-517B-824A-8F00-EA65C96FC4DD}" type="presParOf" srcId="{E21CEF82-9786-6B4A-BEDD-78B5F4CA3F0F}" destId="{E3ECF902-0B9A-9244-B6D4-00E04694749B}" srcOrd="8" destOrd="0" presId="urn:microsoft.com/office/officeart/2005/8/layout/cycle8"/>
    <dgm:cxn modelId="{6BD867E0-71DC-9249-8F3C-0F0A9BE6C997}" type="presParOf" srcId="{E21CEF82-9786-6B4A-BEDD-78B5F4CA3F0F}" destId="{DD41B7EC-9C8E-C546-9B7B-790F081EF85D}" srcOrd="9" destOrd="0" presId="urn:microsoft.com/office/officeart/2005/8/layout/cycle8"/>
    <dgm:cxn modelId="{0D73C115-CD73-1445-9AAC-A2E079053473}" type="presParOf" srcId="{E21CEF82-9786-6B4A-BEDD-78B5F4CA3F0F}" destId="{88AF86EC-E4E4-444C-980C-2D50A11BE6C3}" srcOrd="10" destOrd="0" presId="urn:microsoft.com/office/officeart/2005/8/layout/cycle8"/>
    <dgm:cxn modelId="{BC62D75A-814D-5542-869C-C3ABC89416B0}" type="presParOf" srcId="{E21CEF82-9786-6B4A-BEDD-78B5F4CA3F0F}" destId="{677E34F8-0ECC-C549-B683-75D7AABCC573}" srcOrd="11" destOrd="0" presId="urn:microsoft.com/office/officeart/2005/8/layout/cycle8"/>
    <dgm:cxn modelId="{4761C332-95DB-F24C-81FF-60A6C7205B49}" type="presParOf" srcId="{E21CEF82-9786-6B4A-BEDD-78B5F4CA3F0F}" destId="{84EDB788-17BF-EE4E-99B3-80E1601774FF}" srcOrd="12" destOrd="0" presId="urn:microsoft.com/office/officeart/2005/8/layout/cycle8"/>
    <dgm:cxn modelId="{89FF5801-AE71-EA4B-B58B-757F589CCDD8}" type="presParOf" srcId="{E21CEF82-9786-6B4A-BEDD-78B5F4CA3F0F}" destId="{00C04839-D442-AE4F-8D63-F43E2FE16633}" srcOrd="13" destOrd="0" presId="urn:microsoft.com/office/officeart/2005/8/layout/cycle8"/>
    <dgm:cxn modelId="{B58731A7-457B-9E44-80BF-76AB4F0FDDFE}" type="presParOf" srcId="{E21CEF82-9786-6B4A-BEDD-78B5F4CA3F0F}" destId="{228F80AA-2952-8F49-B5E3-92EC07A9DCDE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0D60-5143-A34E-836C-2BAADCD2B4E3}">
      <dsp:nvSpPr>
        <dsp:cNvPr id="0" name=""/>
        <dsp:cNvSpPr/>
      </dsp:nvSpPr>
      <dsp:spPr>
        <a:xfrm>
          <a:off x="2246424" y="368151"/>
          <a:ext cx="6178011" cy="613173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kern="1200" dirty="0"/>
            <a:t>a small percentage of genes showing differential isoform usage but no change in expression</a:t>
          </a:r>
          <a:endParaRPr lang="en-US" sz="2000" kern="1200" dirty="0"/>
        </a:p>
      </dsp:txBody>
      <dsp:txXfrm>
        <a:off x="5502383" y="1667494"/>
        <a:ext cx="2206432" cy="1824919"/>
      </dsp:txXfrm>
    </dsp:sp>
    <dsp:sp modelId="{A1152563-A268-AA46-8507-5FFC30EB2559}">
      <dsp:nvSpPr>
        <dsp:cNvPr id="0" name=""/>
        <dsp:cNvSpPr/>
      </dsp:nvSpPr>
      <dsp:spPr>
        <a:xfrm>
          <a:off x="2312360" y="737933"/>
          <a:ext cx="5806947" cy="5806947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0" i="0" kern="1200" dirty="0"/>
            <a:t>both differential expression and alternate isoform usage</a:t>
          </a:r>
          <a:endParaRPr lang="en-US" sz="2600" kern="1200" dirty="0"/>
        </a:p>
      </dsp:txBody>
      <dsp:txXfrm>
        <a:off x="3694967" y="4505536"/>
        <a:ext cx="3110864" cy="1520867"/>
      </dsp:txXfrm>
    </dsp:sp>
    <dsp:sp modelId="{E3ECF902-0B9A-9244-B6D4-00E04694749B}">
      <dsp:nvSpPr>
        <dsp:cNvPr id="0" name=""/>
        <dsp:cNvSpPr/>
      </dsp:nvSpPr>
      <dsp:spPr>
        <a:xfrm>
          <a:off x="2192765" y="530542"/>
          <a:ext cx="5806947" cy="5806947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0" i="0" kern="1200" dirty="0"/>
            <a:t>no differential isoform usage but differential expression,</a:t>
          </a:r>
          <a:endParaRPr lang="en-US" sz="2600" kern="1200" dirty="0"/>
        </a:p>
      </dsp:txBody>
      <dsp:txXfrm>
        <a:off x="2865403" y="1761062"/>
        <a:ext cx="2073909" cy="1728258"/>
      </dsp:txXfrm>
    </dsp:sp>
    <dsp:sp modelId="{84EDB788-17BF-EE4E-99B3-80E1601774FF}">
      <dsp:nvSpPr>
        <dsp:cNvPr id="0" name=""/>
        <dsp:cNvSpPr/>
      </dsp:nvSpPr>
      <dsp:spPr>
        <a:xfrm>
          <a:off x="2071807" y="170058"/>
          <a:ext cx="6525903" cy="652590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04839-D442-AE4F-8D63-F43E2FE16633}">
      <dsp:nvSpPr>
        <dsp:cNvPr id="0" name=""/>
        <dsp:cNvSpPr/>
      </dsp:nvSpPr>
      <dsp:spPr>
        <a:xfrm>
          <a:off x="1952882" y="378088"/>
          <a:ext cx="6525903" cy="652590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shade val="90000"/>
            <a:hueOff val="-240726"/>
            <a:satOff val="1208"/>
            <a:lumOff val="12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F80AA-2952-8F49-B5E3-92EC07A9DCDE}">
      <dsp:nvSpPr>
        <dsp:cNvPr id="0" name=""/>
        <dsp:cNvSpPr/>
      </dsp:nvSpPr>
      <dsp:spPr>
        <a:xfrm>
          <a:off x="1832808" y="171065"/>
          <a:ext cx="6525903" cy="652590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EC2AC-12FB-1647-BBFD-B1774D5E730E}">
      <dsp:nvSpPr>
        <dsp:cNvPr id="0" name=""/>
        <dsp:cNvSpPr/>
      </dsp:nvSpPr>
      <dsp:spPr>
        <a:xfrm>
          <a:off x="1854741" y="0"/>
          <a:ext cx="4168645" cy="2315914"/>
        </a:xfrm>
        <a:prstGeom prst="roundRect">
          <a:avLst>
            <a:gd name="adj" fmla="val 10000"/>
          </a:avLst>
        </a:prstGeom>
        <a:solidFill>
          <a:srgbClr val="C0000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Randomly selected 1000 genes</a:t>
          </a:r>
        </a:p>
      </dsp:txBody>
      <dsp:txXfrm>
        <a:off x="1922572" y="67831"/>
        <a:ext cx="4032983" cy="2180252"/>
      </dsp:txXfrm>
    </dsp:sp>
    <dsp:sp modelId="{2D328271-7ED6-1B4C-8D37-61CEDEE81671}">
      <dsp:nvSpPr>
        <dsp:cNvPr id="0" name=""/>
        <dsp:cNvSpPr/>
      </dsp:nvSpPr>
      <dsp:spPr>
        <a:xfrm rot="5360160">
          <a:off x="3524670" y="2374165"/>
          <a:ext cx="869056" cy="1042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645039" y="2460726"/>
        <a:ext cx="625297" cy="608339"/>
      </dsp:txXfrm>
    </dsp:sp>
    <dsp:sp modelId="{9B4E7DA2-F16F-AF4E-A2D2-8ABFE3724AB4}">
      <dsp:nvSpPr>
        <dsp:cNvPr id="0" name=""/>
        <dsp:cNvSpPr/>
      </dsp:nvSpPr>
      <dsp:spPr>
        <a:xfrm>
          <a:off x="1895010" y="3474578"/>
          <a:ext cx="4168645" cy="2315914"/>
        </a:xfrm>
        <a:prstGeom prst="roundRect">
          <a:avLst>
            <a:gd name="adj" fmla="val 10000"/>
          </a:avLst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shuffle the coverages in Sample 5-8</a:t>
          </a:r>
        </a:p>
      </dsp:txBody>
      <dsp:txXfrm>
        <a:off x="1962841" y="3542409"/>
        <a:ext cx="4032983" cy="21802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30D60-5143-A34E-836C-2BAADCD2B4E3}">
      <dsp:nvSpPr>
        <dsp:cNvPr id="0" name=""/>
        <dsp:cNvSpPr/>
      </dsp:nvSpPr>
      <dsp:spPr>
        <a:xfrm>
          <a:off x="2246424" y="368151"/>
          <a:ext cx="6178011" cy="613173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0" i="0" kern="1200" dirty="0"/>
            <a:t>a small percentage of genes showing differential isoform usage but no change in expression</a:t>
          </a:r>
          <a:endParaRPr lang="en-US" sz="2000" kern="1200" dirty="0"/>
        </a:p>
      </dsp:txBody>
      <dsp:txXfrm>
        <a:off x="5502383" y="1667494"/>
        <a:ext cx="2206432" cy="1824919"/>
      </dsp:txXfrm>
    </dsp:sp>
    <dsp:sp modelId="{A1152563-A268-AA46-8507-5FFC30EB2559}">
      <dsp:nvSpPr>
        <dsp:cNvPr id="0" name=""/>
        <dsp:cNvSpPr/>
      </dsp:nvSpPr>
      <dsp:spPr>
        <a:xfrm>
          <a:off x="2312360" y="737933"/>
          <a:ext cx="5806947" cy="5806947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0" i="0" kern="1200" dirty="0"/>
            <a:t>both differential expression and alternate isoform usage</a:t>
          </a:r>
          <a:endParaRPr lang="en-US" sz="2600" kern="1200" dirty="0"/>
        </a:p>
      </dsp:txBody>
      <dsp:txXfrm>
        <a:off x="3694967" y="4505536"/>
        <a:ext cx="3110864" cy="1520867"/>
      </dsp:txXfrm>
    </dsp:sp>
    <dsp:sp modelId="{E3ECF902-0B9A-9244-B6D4-00E04694749B}">
      <dsp:nvSpPr>
        <dsp:cNvPr id="0" name=""/>
        <dsp:cNvSpPr/>
      </dsp:nvSpPr>
      <dsp:spPr>
        <a:xfrm>
          <a:off x="2192765" y="530542"/>
          <a:ext cx="5806947" cy="5806947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b="0" i="0" kern="1200" dirty="0"/>
            <a:t>no differential isoform usage but differential expression,</a:t>
          </a:r>
          <a:endParaRPr lang="en-US" sz="2600" kern="1200" dirty="0"/>
        </a:p>
      </dsp:txBody>
      <dsp:txXfrm>
        <a:off x="2865403" y="1761062"/>
        <a:ext cx="2073909" cy="1728258"/>
      </dsp:txXfrm>
    </dsp:sp>
    <dsp:sp modelId="{84EDB788-17BF-EE4E-99B3-80E1601774FF}">
      <dsp:nvSpPr>
        <dsp:cNvPr id="0" name=""/>
        <dsp:cNvSpPr/>
      </dsp:nvSpPr>
      <dsp:spPr>
        <a:xfrm>
          <a:off x="2071807" y="170058"/>
          <a:ext cx="6525903" cy="652590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04839-D442-AE4F-8D63-F43E2FE16633}">
      <dsp:nvSpPr>
        <dsp:cNvPr id="0" name=""/>
        <dsp:cNvSpPr/>
      </dsp:nvSpPr>
      <dsp:spPr>
        <a:xfrm>
          <a:off x="1952882" y="378088"/>
          <a:ext cx="6525903" cy="652590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2">
            <a:shade val="90000"/>
            <a:hueOff val="-240726"/>
            <a:satOff val="1208"/>
            <a:lumOff val="12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F80AA-2952-8F49-B5E3-92EC07A9DCDE}">
      <dsp:nvSpPr>
        <dsp:cNvPr id="0" name=""/>
        <dsp:cNvSpPr/>
      </dsp:nvSpPr>
      <dsp:spPr>
        <a:xfrm>
          <a:off x="1832808" y="171065"/>
          <a:ext cx="6525903" cy="652590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CA73B-FC9D-EB45-9A42-749510F016A4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DF38A-D613-6C4D-A0D4-A9CDAE15D3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4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FB3A-5F83-FC4A-94C1-283F133CE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5F782-52E5-0249-BB3A-13D8BB2BD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DC57E-87EE-5C41-8916-69320606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5E28D-FC67-5948-8345-ECFDFB988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A7711-6B78-B742-8946-B214D283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0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A18D-035E-7F43-B0D0-665E386F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F26C0-E5A4-984E-851F-E90F06B7D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CE05-E501-3C4B-97E5-6586E9E4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94852-B6D4-4141-8AAD-337B678B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C527C-D838-CA42-B02E-50C2BAF0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15FD00-1E9C-8649-BD43-CDE7CA12E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4E97C-37C9-7A40-A81F-A4F1FFF2C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415EA-2F59-D64A-A46D-6EAE993AC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A3EA6-F6D1-8846-9B2B-5D35EBD41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C0D7F-922E-1E4B-BA6E-60A8AA42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0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B82E-7EDA-9745-AA58-EFC88366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1B8E-EB03-D640-9432-6707AD071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1B08-70E2-C347-86C7-0BAD8C3B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B0B79-C63F-DA4A-9B87-FC0AF2A5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226CA-B7CC-564A-9926-D899DF23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1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867C-DC67-D441-8985-0BC26DA6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49699-6E6B-B244-80E2-66443E3EE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F544-DAA5-094C-97E6-60487249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1CC2-3322-394A-B74A-2F2F6710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23657-FD7D-DA44-ACD8-189CBF27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5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5470-79C4-B34E-9BBF-E566B91B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E203F-4F3C-5D4F-9C8B-03C2395EC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8D45A-D902-8C42-B33C-88004EFED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59F50-5D73-AD45-A7F8-3606A4B9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559EF-D988-7342-BFD9-536D4952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69DA8-7F6D-144A-849D-401DA94A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0276-254D-3B4D-90DC-CE1D7C616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C0B7C-B5D2-6644-88C6-01DDEA197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9548-B31F-C04F-9790-FA04513B25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926F7-52A7-8B4C-ACDA-01161C008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59BBE3-C0FA-9341-8917-D6C65DCBF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9C063-80BB-2E4B-B400-694016E8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691F4-5A7F-044D-9EF8-93C44827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41A498-6573-9040-869C-A8A6E1DC7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004C0-1F60-6245-B1F4-B6CA37BCE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82F57-7672-CD4B-A557-0AA937E6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E1A7D-375A-7342-8DCE-4D7C7F5E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86867-F502-3340-9153-E088D09A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8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C4984B-09D4-8345-9ECE-0525DE4B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FF832-A177-714B-A4A0-9A8D0FB7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108A5-C933-784B-80F7-3C92637C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955FB-27A5-834A-925E-2F34CFE11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4A534-E08C-1A4C-9DEB-8CE42D1F3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87E00-FDC2-7848-8409-8BF924D4F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1EBE6-8EB8-5F4A-B5B2-FBC79E3A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0464E-E09D-3144-B221-11E95776F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5D9F8-6477-5A4A-BB47-3ECFFDA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8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6A42-C078-DD44-BEBB-7722F1643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A81D0-D826-D148-A4BF-C7B313B8B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6D866-A3E8-634C-B9DE-27DD7145E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2235-0C52-024F-B9F8-2FD967EA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61C12-15C6-3349-9619-652AB9033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9E3DF-A7E1-0947-B80A-8660F89B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6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DE749F-ECF0-DF40-A5AB-33CF80ED3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D31DC-EB94-D142-B24D-1CBE6C210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8D9E0-F176-1B46-A134-68BD68321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FB81-60DB-1B4A-BA83-AE0EBCA88073}" type="datetimeFigureOut">
              <a:rPr lang="en-US" smtClean="0"/>
              <a:t>12/14/18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81BC6-F2D2-1743-AFAA-8BDA07CD5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04D45-3227-9A44-8ADA-AA8EF3F7F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D50E0-B828-7E43-8081-8C7FE0D77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1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340B-0C4D-3A47-B073-03F57D604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6" y="1214438"/>
            <a:ext cx="10854267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large should the RNA-</a:t>
            </a:r>
            <a:r>
              <a:rPr lang="en-US" b="1" dirty="0" err="1"/>
              <a:t>seq</a:t>
            </a:r>
            <a:r>
              <a:rPr lang="en-US" b="1" dirty="0"/>
              <a:t> library size be to accurately detect differential isoform usage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A752E-8D2D-1E4D-AF42-375A1EFDE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4134" y="4668838"/>
            <a:ext cx="9144000" cy="1655762"/>
          </a:xfrm>
        </p:spPr>
        <p:txBody>
          <a:bodyPr/>
          <a:lstStyle/>
          <a:p>
            <a:r>
              <a:rPr lang="en-US" dirty="0"/>
              <a:t>Wenjun Liu</a:t>
            </a:r>
          </a:p>
          <a:p>
            <a:r>
              <a:rPr lang="en-US" dirty="0"/>
              <a:t>Supervisor: Stephen Pederson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85BF0-95A2-7D44-BAA4-FBDB1CD68407}"/>
              </a:ext>
            </a:extLst>
          </p:cNvPr>
          <p:cNvSpPr txBox="1"/>
          <p:nvPr/>
        </p:nvSpPr>
        <p:spPr>
          <a:xfrm>
            <a:off x="270933" y="0"/>
            <a:ext cx="176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project</a:t>
            </a:r>
          </a:p>
        </p:txBody>
      </p:sp>
    </p:spTree>
    <p:extLst>
      <p:ext uri="{BB962C8B-B14F-4D97-AF65-F5344CB8AC3E}">
        <p14:creationId xmlns:p14="http://schemas.microsoft.com/office/powerpoint/2010/main" val="336050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77611-5CAF-914C-952C-167C0683448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Large library: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~60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million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C0AB0-0F9D-BA46-8A41-05593DEE1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" y="2247948"/>
            <a:ext cx="11657393" cy="1672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DC5A8-DC96-B04B-81BE-993ABEEE002F}"/>
              </a:ext>
            </a:extLst>
          </p:cNvPr>
          <p:cNvSpPr txBox="1"/>
          <p:nvPr/>
        </p:nvSpPr>
        <p:spPr>
          <a:xfrm>
            <a:off x="267303" y="1525738"/>
            <a:ext cx="308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edgeR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0E7F4-DB0B-2849-A17C-82638E46609E}"/>
              </a:ext>
            </a:extLst>
          </p:cNvPr>
          <p:cNvSpPr txBox="1"/>
          <p:nvPr/>
        </p:nvSpPr>
        <p:spPr>
          <a:xfrm>
            <a:off x="267303" y="3920115"/>
            <a:ext cx="271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limma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voom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B723D-1693-AB48-ADB7-04679825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02" y="5002061"/>
            <a:ext cx="11658375" cy="12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EDBD1-D2C2-3E4A-AC25-5215E020B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2892"/>
            <a:ext cx="12150721" cy="207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45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183A6A-D706-7A46-9930-40C18E7C96D8}"/>
              </a:ext>
            </a:extLst>
          </p:cNvPr>
          <p:cNvSpPr txBox="1"/>
          <p:nvPr/>
        </p:nvSpPr>
        <p:spPr>
          <a:xfrm>
            <a:off x="1748366" y="1009151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Transcript level with sleuth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D1E7AB-61B7-7D47-823F-49C8E634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66" y="1574800"/>
            <a:ext cx="8695267" cy="477024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808FF81-BEA3-2A4E-8B5C-B920DE920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32628"/>
            <a:ext cx="10515600" cy="7765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solidFill>
                  <a:srgbClr val="C00000"/>
                </a:solidFill>
              </a:rPr>
              <a:t>Method 2: Pseudo-align with </a:t>
            </a:r>
            <a:r>
              <a:rPr lang="en-US" sz="3100" b="1" dirty="0" err="1">
                <a:solidFill>
                  <a:srgbClr val="C00000"/>
                </a:solidFill>
              </a:rPr>
              <a:t>Kallisto</a:t>
            </a:r>
            <a:br>
              <a:rPr lang="en-US" b="1" dirty="0"/>
            </a:b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6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7146-9082-EF43-87A9-A46A3827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178858"/>
            <a:ext cx="10515600" cy="139594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solidFill>
                  <a:srgbClr val="C00000"/>
                </a:solidFill>
              </a:rPr>
              <a:t>Method 2: Pseudo-align with </a:t>
            </a:r>
            <a:r>
              <a:rPr lang="en-US" sz="3100" b="1" dirty="0" err="1">
                <a:solidFill>
                  <a:srgbClr val="C00000"/>
                </a:solidFill>
              </a:rPr>
              <a:t>Kallisto</a:t>
            </a:r>
            <a:br>
              <a:rPr lang="en-US" b="1" dirty="0"/>
            </a:b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E3BAF6-C435-7C49-82B1-9D3B3493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90" y="1727201"/>
            <a:ext cx="8032019" cy="4805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AF3BBD-DA67-074A-9602-505926896254}"/>
              </a:ext>
            </a:extLst>
          </p:cNvPr>
          <p:cNvSpPr txBox="1"/>
          <p:nvPr/>
        </p:nvSpPr>
        <p:spPr>
          <a:xfrm>
            <a:off x="2079990" y="1050836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Gene level with </a:t>
            </a:r>
            <a:r>
              <a:rPr lang="en-US" sz="2000" dirty="0" err="1">
                <a:solidFill>
                  <a:srgbClr val="C00000"/>
                </a:solidFill>
              </a:rPr>
              <a:t>edgeR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4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27146-9082-EF43-87A9-A46A3827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6" y="178858"/>
            <a:ext cx="10515600" cy="1395942"/>
          </a:xfrm>
        </p:spPr>
        <p:txBody>
          <a:bodyPr>
            <a:normAutofit/>
          </a:bodyPr>
          <a:lstStyle/>
          <a:p>
            <a:pPr algn="ctr"/>
            <a:r>
              <a:rPr lang="en-US" sz="3100" b="1" dirty="0">
                <a:solidFill>
                  <a:srgbClr val="C00000"/>
                </a:solidFill>
              </a:rPr>
              <a:t>Method 2: Pseudo-align with </a:t>
            </a:r>
            <a:r>
              <a:rPr lang="en-US" sz="3100" b="1" dirty="0" err="1">
                <a:solidFill>
                  <a:srgbClr val="C00000"/>
                </a:solidFill>
              </a:rPr>
              <a:t>Kallisto</a:t>
            </a:r>
            <a:br>
              <a:rPr lang="en-US" b="1" dirty="0"/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F3BBD-DA67-074A-9602-505926896254}"/>
              </a:ext>
            </a:extLst>
          </p:cNvPr>
          <p:cNvSpPr txBox="1"/>
          <p:nvPr/>
        </p:nvSpPr>
        <p:spPr>
          <a:xfrm>
            <a:off x="2079990" y="1050836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Gene level with </a:t>
            </a:r>
            <a:r>
              <a:rPr lang="en-US" sz="2000" dirty="0" err="1">
                <a:solidFill>
                  <a:srgbClr val="C00000"/>
                </a:solidFill>
              </a:rPr>
              <a:t>limma</a:t>
            </a:r>
            <a:r>
              <a:rPr lang="en-US" sz="2000" dirty="0">
                <a:solidFill>
                  <a:srgbClr val="C00000"/>
                </a:solidFill>
              </a:rPr>
              <a:t>/</a:t>
            </a:r>
            <a:r>
              <a:rPr lang="en-US" sz="2000" dirty="0" err="1">
                <a:solidFill>
                  <a:srgbClr val="C00000"/>
                </a:solidFill>
              </a:rPr>
              <a:t>voom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2C404-A19A-1442-85B9-6A5E79062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90" y="1574800"/>
            <a:ext cx="74168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4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6CD1A-9B63-504F-B4C2-6FA9FB025F4D}"/>
              </a:ext>
            </a:extLst>
          </p:cNvPr>
          <p:cNvSpPr txBox="1"/>
          <p:nvPr/>
        </p:nvSpPr>
        <p:spPr>
          <a:xfrm>
            <a:off x="516466" y="578882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Transcript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5553-DFBB-C443-AEA9-C9CC828AC4EC}"/>
              </a:ext>
            </a:extLst>
          </p:cNvPr>
          <p:cNvSpPr txBox="1"/>
          <p:nvPr/>
        </p:nvSpPr>
        <p:spPr>
          <a:xfrm>
            <a:off x="533400" y="2242029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 </a:t>
            </a:r>
            <a:r>
              <a:rPr lang="en-US" sz="2000" dirty="0">
                <a:solidFill>
                  <a:srgbClr val="C00000"/>
                </a:solidFill>
              </a:rPr>
              <a:t>level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C0CA8-1AE8-6146-ADD1-8ADADF42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" y="1079500"/>
            <a:ext cx="746760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E66C2-BEE3-0E41-8CC2-B8925C95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723118"/>
            <a:ext cx="4826000" cy="3041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47425-E9C4-4C41-88C5-536F9F2D741C}"/>
              </a:ext>
            </a:extLst>
          </p:cNvPr>
          <p:cNvSpPr txBox="1"/>
          <p:nvPr/>
        </p:nvSpPr>
        <p:spPr>
          <a:xfrm>
            <a:off x="8602133" y="1079500"/>
            <a:ext cx="286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differentially expressed</a:t>
            </a:r>
          </a:p>
          <a:p>
            <a:r>
              <a:rPr lang="en-US" dirty="0">
                <a:solidFill>
                  <a:srgbClr val="C00000"/>
                </a:solidFill>
              </a:rPr>
              <a:t>Transcripts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7ED8C-BABF-B640-9731-9EEC822B657D}"/>
              </a:ext>
            </a:extLst>
          </p:cNvPr>
          <p:cNvSpPr txBox="1"/>
          <p:nvPr/>
        </p:nvSpPr>
        <p:spPr>
          <a:xfrm>
            <a:off x="6925733" y="3962400"/>
            <a:ext cx="48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12 differentially expressed genes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56FFE-657E-1B45-8E95-9772D6FCE451}"/>
              </a:ext>
            </a:extLst>
          </p:cNvPr>
          <p:cNvSpPr txBox="1"/>
          <p:nvPr/>
        </p:nvSpPr>
        <p:spPr>
          <a:xfrm>
            <a:off x="186267" y="209550"/>
            <a:ext cx="37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Library : 15 million reads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A2FA4-6D2A-B641-8455-DCB47DED7EF7}"/>
              </a:ext>
            </a:extLst>
          </p:cNvPr>
          <p:cNvSpPr txBox="1"/>
          <p:nvPr/>
        </p:nvSpPr>
        <p:spPr>
          <a:xfrm>
            <a:off x="6925733" y="308186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edgeR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3330C4-30AE-A548-BAE3-73CC8232D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6" y="5929868"/>
            <a:ext cx="6692900" cy="698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FA924F-075B-9043-9BBF-3ADBE45B0D59}"/>
              </a:ext>
            </a:extLst>
          </p:cNvPr>
          <p:cNvSpPr txBox="1"/>
          <p:nvPr/>
        </p:nvSpPr>
        <p:spPr>
          <a:xfrm>
            <a:off x="6941532" y="6017508"/>
            <a:ext cx="271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limma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voom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1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79D42-10EE-DE42-9D65-18C5525DA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43" y="71012"/>
            <a:ext cx="10083090" cy="657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10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6CD1A-9B63-504F-B4C2-6FA9FB025F4D}"/>
              </a:ext>
            </a:extLst>
          </p:cNvPr>
          <p:cNvSpPr txBox="1"/>
          <p:nvPr/>
        </p:nvSpPr>
        <p:spPr>
          <a:xfrm>
            <a:off x="516466" y="578882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Transcript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5553-DFBB-C443-AEA9-C9CC828AC4EC}"/>
              </a:ext>
            </a:extLst>
          </p:cNvPr>
          <p:cNvSpPr txBox="1"/>
          <p:nvPr/>
        </p:nvSpPr>
        <p:spPr>
          <a:xfrm>
            <a:off x="516466" y="2409051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 </a:t>
            </a:r>
            <a:r>
              <a:rPr lang="en-US" sz="2000" dirty="0">
                <a:solidFill>
                  <a:srgbClr val="C00000"/>
                </a:solidFill>
              </a:rPr>
              <a:t>level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C0CA8-1AE8-6146-ADD1-8ADADF42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" y="1079500"/>
            <a:ext cx="74676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47425-E9C4-4C41-88C5-536F9F2D741C}"/>
              </a:ext>
            </a:extLst>
          </p:cNvPr>
          <p:cNvSpPr txBox="1"/>
          <p:nvPr/>
        </p:nvSpPr>
        <p:spPr>
          <a:xfrm>
            <a:off x="7984066" y="1079500"/>
            <a:ext cx="441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 differentially expressed transcripts</a:t>
            </a:r>
          </a:p>
        </p:txBody>
      </p:sp>
      <p:sp>
        <p:nvSpPr>
          <p:cNvPr id="10" name="TextBox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07ED8C-BABF-B640-9731-9EEC822B657D}"/>
              </a:ext>
            </a:extLst>
          </p:cNvPr>
          <p:cNvSpPr txBox="1"/>
          <p:nvPr/>
        </p:nvSpPr>
        <p:spPr>
          <a:xfrm>
            <a:off x="6637867" y="3541380"/>
            <a:ext cx="48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6 differentially expressed genes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51E82-B9D8-E94A-843F-B04DB77DD42B}"/>
              </a:ext>
            </a:extLst>
          </p:cNvPr>
          <p:cNvSpPr txBox="1"/>
          <p:nvPr/>
        </p:nvSpPr>
        <p:spPr>
          <a:xfrm>
            <a:off x="-1" y="84035"/>
            <a:ext cx="36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Medium Library : ~30 million reads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71A95-B15A-2249-B54B-C9D87051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1" y="2809161"/>
            <a:ext cx="5648019" cy="2418547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6A912A04-AD92-4E43-A820-B75AD6E15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6" y="5393349"/>
            <a:ext cx="7048500" cy="1066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11C020-58BA-A944-84FB-9FDB6CAA561E}"/>
              </a:ext>
            </a:extLst>
          </p:cNvPr>
          <p:cNvSpPr txBox="1"/>
          <p:nvPr/>
        </p:nvSpPr>
        <p:spPr>
          <a:xfrm>
            <a:off x="6637867" y="3085787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err="1"/>
              <a:t>edgeR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069EE-9241-3E40-AE80-0787A62D4ACF}"/>
              </a:ext>
            </a:extLst>
          </p:cNvPr>
          <p:cNvSpPr txBox="1"/>
          <p:nvPr/>
        </p:nvSpPr>
        <p:spPr>
          <a:xfrm>
            <a:off x="7478032" y="5542975"/>
            <a:ext cx="271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err="1"/>
              <a:t>limma</a:t>
            </a:r>
            <a:r>
              <a:rPr lang="en-US" dirty="0"/>
              <a:t>/</a:t>
            </a:r>
            <a:r>
              <a:rPr lang="en-US" dirty="0" err="1"/>
              <a:t>voom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63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7ADD77-7905-A547-9AF6-C27D8D7C4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82" y="0"/>
            <a:ext cx="10529525" cy="664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B3BE2-A68D-834B-BFBE-AFCFB3C0D491}"/>
              </a:ext>
            </a:extLst>
          </p:cNvPr>
          <p:cNvSpPr txBox="1"/>
          <p:nvPr/>
        </p:nvSpPr>
        <p:spPr>
          <a:xfrm>
            <a:off x="423333" y="2163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edgeR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49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677ED-429E-044A-B590-6246D1AE3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9" y="772207"/>
            <a:ext cx="9222317" cy="6085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AA89B-CD1C-5149-B482-E7067F3BDEFF}"/>
              </a:ext>
            </a:extLst>
          </p:cNvPr>
          <p:cNvSpPr txBox="1"/>
          <p:nvPr/>
        </p:nvSpPr>
        <p:spPr>
          <a:xfrm>
            <a:off x="243266" y="164641"/>
            <a:ext cx="271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limma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</a:rPr>
              <a:t>voom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25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FCD9E2-EA07-6B48-9EE7-BF00C5687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508389"/>
              </p:ext>
            </p:extLst>
          </p:nvPr>
        </p:nvGraphicFramePr>
        <p:xfrm>
          <a:off x="745066" y="114299"/>
          <a:ext cx="10617201" cy="691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493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6CD1A-9B63-504F-B4C2-6FA9FB025F4D}"/>
              </a:ext>
            </a:extLst>
          </p:cNvPr>
          <p:cNvSpPr txBox="1"/>
          <p:nvPr/>
        </p:nvSpPr>
        <p:spPr>
          <a:xfrm>
            <a:off x="516466" y="578882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Transcript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5553-DFBB-C443-AEA9-C9CC828AC4EC}"/>
              </a:ext>
            </a:extLst>
          </p:cNvPr>
          <p:cNvSpPr txBox="1"/>
          <p:nvPr/>
        </p:nvSpPr>
        <p:spPr>
          <a:xfrm>
            <a:off x="516466" y="2409051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Gene </a:t>
            </a:r>
            <a:r>
              <a:rPr lang="en-US" sz="2000" dirty="0">
                <a:solidFill>
                  <a:srgbClr val="C00000"/>
                </a:solidFill>
              </a:rPr>
              <a:t>level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47425-E9C4-4C41-88C5-536F9F2D741C}"/>
              </a:ext>
            </a:extLst>
          </p:cNvPr>
          <p:cNvSpPr txBox="1"/>
          <p:nvPr/>
        </p:nvSpPr>
        <p:spPr>
          <a:xfrm>
            <a:off x="6637867" y="345178"/>
            <a:ext cx="435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 differentially expressed transcripts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7ED8C-BABF-B640-9731-9EEC822B657D}"/>
              </a:ext>
            </a:extLst>
          </p:cNvPr>
          <p:cNvSpPr txBox="1"/>
          <p:nvPr/>
        </p:nvSpPr>
        <p:spPr>
          <a:xfrm>
            <a:off x="6637867" y="3245319"/>
            <a:ext cx="482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1 differentially expressed genes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51E82-B9D8-E94A-843F-B04DB77DD42B}"/>
              </a:ext>
            </a:extLst>
          </p:cNvPr>
          <p:cNvSpPr txBox="1"/>
          <p:nvPr/>
        </p:nvSpPr>
        <p:spPr>
          <a:xfrm>
            <a:off x="-1" y="84035"/>
            <a:ext cx="362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Library : ~60 million reads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11C020-58BA-A944-84FB-9FDB6CAA561E}"/>
              </a:ext>
            </a:extLst>
          </p:cNvPr>
          <p:cNvSpPr txBox="1"/>
          <p:nvPr/>
        </p:nvSpPr>
        <p:spPr>
          <a:xfrm>
            <a:off x="6637867" y="279904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edgeR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069EE-9241-3E40-AE80-0787A62D4ACF}"/>
              </a:ext>
            </a:extLst>
          </p:cNvPr>
          <p:cNvSpPr txBox="1"/>
          <p:nvPr/>
        </p:nvSpPr>
        <p:spPr>
          <a:xfrm>
            <a:off x="7695066" y="4750824"/>
            <a:ext cx="271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err="1"/>
              <a:t>limma</a:t>
            </a:r>
            <a:r>
              <a:rPr lang="en-US" dirty="0"/>
              <a:t>/</a:t>
            </a:r>
            <a:r>
              <a:rPr lang="en-US" dirty="0" err="1"/>
              <a:t>voom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E8260-75CC-8142-A9E7-8B910F7D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1" y="957335"/>
            <a:ext cx="10173325" cy="1438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E3DE26-BBA1-1448-8D95-40776384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82" y="3000367"/>
            <a:ext cx="5810251" cy="10887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81BACB-4DFB-484F-A24D-001D4D1A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82" y="4586240"/>
            <a:ext cx="6692900" cy="698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6FAF8C-085E-C745-B037-37990E940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0" y="1185162"/>
            <a:ext cx="85598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3BEFB-3D58-0B4D-A9EE-4EB5895FD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50" y="660400"/>
            <a:ext cx="98679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1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31C6-0737-5E4F-B33E-F0F647A2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557895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CatchKalliso</a:t>
            </a:r>
            <a:r>
              <a:rPr lang="en-US" sz="2800" b="1" dirty="0">
                <a:solidFill>
                  <a:srgbClr val="C00000"/>
                </a:solidFill>
              </a:rPr>
              <a:t> function on transcript counts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6A9832-B525-5341-A8A1-DF29AE5E9D30}"/>
              </a:ext>
            </a:extLst>
          </p:cNvPr>
          <p:cNvSpPr txBox="1"/>
          <p:nvPr/>
        </p:nvSpPr>
        <p:spPr>
          <a:xfrm>
            <a:off x="355600" y="1960034"/>
            <a:ext cx="10752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This function </a:t>
            </a:r>
            <a:r>
              <a:rPr lang="en-AU" sz="2400" dirty="0"/>
              <a:t>catches the transcript counts estimate by </a:t>
            </a:r>
            <a:r>
              <a:rPr lang="en-AU" sz="2400" dirty="0" err="1"/>
              <a:t>Kallisto</a:t>
            </a:r>
            <a:r>
              <a:rPr lang="en-AU" sz="2400" dirty="0"/>
              <a:t> and use the bootstrap samples to estimate an over-dispersion coefficient for each transcript. 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C7BF-4831-FC44-BF7B-1AB4E136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4035272"/>
            <a:ext cx="11749228" cy="13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152072-6E3C-5C43-B37F-892BE465EAC2}"/>
              </a:ext>
            </a:extLst>
          </p:cNvPr>
          <p:cNvSpPr txBox="1"/>
          <p:nvPr/>
        </p:nvSpPr>
        <p:spPr>
          <a:xfrm>
            <a:off x="270933" y="203200"/>
            <a:ext cx="1246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Small and Large Libraries:  </a:t>
            </a:r>
            <a:r>
              <a:rPr lang="en-US" sz="2800" dirty="0">
                <a:solidFill>
                  <a:srgbClr val="C00000"/>
                </a:solidFill>
              </a:rPr>
              <a:t>No differentially expressed transcripts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AB103-E09D-0047-BA9B-7BF5EFDD68EA}"/>
              </a:ext>
            </a:extLst>
          </p:cNvPr>
          <p:cNvSpPr txBox="1"/>
          <p:nvPr/>
        </p:nvSpPr>
        <p:spPr>
          <a:xfrm>
            <a:off x="270933" y="941863"/>
            <a:ext cx="12462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Medium Library: 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17E3E4-F6F1-6342-AA1D-6B14D6BE3471}"/>
              </a:ext>
            </a:extLst>
          </p:cNvPr>
          <p:cNvGrpSpPr/>
          <p:nvPr/>
        </p:nvGrpSpPr>
        <p:grpSpPr>
          <a:xfrm>
            <a:off x="778933" y="1747532"/>
            <a:ext cx="7848600" cy="1854895"/>
            <a:chOff x="2002366" y="2032000"/>
            <a:chExt cx="7848600" cy="18548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52A900-428A-B346-A297-5D61B0CA3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5066" y="2032000"/>
              <a:ext cx="7835900" cy="9271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0743A8-D90D-6A48-A01D-B6378D994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2366" y="2947095"/>
              <a:ext cx="7848600" cy="939800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F25234EA-1B1B-D543-B98C-481454730753}"/>
              </a:ext>
            </a:extLst>
          </p:cNvPr>
          <p:cNvSpPr/>
          <p:nvPr/>
        </p:nvSpPr>
        <p:spPr>
          <a:xfrm>
            <a:off x="457200" y="1802242"/>
            <a:ext cx="2412000" cy="9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8D55D1BB-945A-544C-9405-65483BBDF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31" y="2531369"/>
            <a:ext cx="9486135" cy="19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9A0D90-6961-A348-8282-865223F5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81019"/>
            <a:ext cx="5294716" cy="329595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C95B861-7B4F-9F4E-A1E7-D7EDE140F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721455"/>
            <a:ext cx="5294715" cy="3415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DA7D2-3324-664C-BB58-421F4CCC0973}"/>
              </a:ext>
            </a:extLst>
          </p:cNvPr>
          <p:cNvSpPr txBox="1"/>
          <p:nvPr/>
        </p:nvSpPr>
        <p:spPr>
          <a:xfrm>
            <a:off x="2184400" y="992072"/>
            <a:ext cx="27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Real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300F7-3456-D847-9CCE-BA7C2A48E0D6}"/>
              </a:ext>
            </a:extLst>
          </p:cNvPr>
          <p:cNvSpPr txBox="1"/>
          <p:nvPr/>
        </p:nvSpPr>
        <p:spPr>
          <a:xfrm>
            <a:off x="8009467" y="924339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Simulated data</a:t>
            </a:r>
          </a:p>
        </p:txBody>
      </p:sp>
    </p:spTree>
    <p:extLst>
      <p:ext uri="{BB962C8B-B14F-4D97-AF65-F5344CB8AC3E}">
        <p14:creationId xmlns:p14="http://schemas.microsoft.com/office/powerpoint/2010/main" val="974987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C95B861-7B4F-9F4E-A1E7-D7EDE140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7" y="1839989"/>
            <a:ext cx="5294715" cy="34150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0300F7-3456-D847-9CCE-BA7C2A48E0D6}"/>
              </a:ext>
            </a:extLst>
          </p:cNvPr>
          <p:cNvSpPr txBox="1"/>
          <p:nvPr/>
        </p:nvSpPr>
        <p:spPr>
          <a:xfrm>
            <a:off x="7252282" y="924338"/>
            <a:ext cx="3735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Simulated data </a:t>
            </a:r>
            <a:r>
              <a:rPr lang="en-US" sz="2800" b="1" dirty="0">
                <a:solidFill>
                  <a:srgbClr val="C00000"/>
                </a:solidFill>
              </a:rPr>
              <a:t>without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overdispersion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61608-307A-0C43-9858-FF182F20E63F}"/>
              </a:ext>
            </a:extLst>
          </p:cNvPr>
          <p:cNvSpPr txBox="1"/>
          <p:nvPr/>
        </p:nvSpPr>
        <p:spPr>
          <a:xfrm>
            <a:off x="1824058" y="924339"/>
            <a:ext cx="3333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Simulated data </a:t>
            </a:r>
            <a:r>
              <a:rPr lang="en-US" sz="2800" b="1" dirty="0">
                <a:solidFill>
                  <a:srgbClr val="C00000"/>
                </a:solidFill>
              </a:rPr>
              <a:t>with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overdispersion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ABB69-104D-4549-A15C-496CD9CA3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49" y="1960735"/>
            <a:ext cx="5154708" cy="31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54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7235-79D6-684D-9825-35DCA9967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5" y="2312459"/>
            <a:ext cx="6320367" cy="1836208"/>
          </a:xfrm>
        </p:spPr>
        <p:txBody>
          <a:bodyPr>
            <a:normAutofit fontScale="90000"/>
          </a:bodyPr>
          <a:lstStyle/>
          <a:p>
            <a:r>
              <a:rPr lang="en-AU" b="0" i="0" dirty="0">
                <a:solidFill>
                  <a:srgbClr val="C00000"/>
                </a:solidFill>
              </a:rPr>
              <a:t> </a:t>
            </a:r>
            <a:r>
              <a:rPr lang="en-AU" dirty="0">
                <a:solidFill>
                  <a:srgbClr val="C00000"/>
                </a:solidFill>
              </a:rPr>
              <a:t>D</a:t>
            </a:r>
            <a:r>
              <a:rPr lang="en-AU" b="0" i="0" dirty="0">
                <a:solidFill>
                  <a:srgbClr val="C00000"/>
                </a:solidFill>
              </a:rPr>
              <a:t>ifferential isoform usage </a:t>
            </a:r>
            <a:r>
              <a:rPr lang="en-AU" b="1" i="0" dirty="0"/>
              <a:t>X</a:t>
            </a:r>
            <a:br>
              <a:rPr lang="en-AU" b="0" i="0" dirty="0">
                <a:solidFill>
                  <a:srgbClr val="C00000"/>
                </a:solidFill>
              </a:rPr>
            </a:br>
            <a:r>
              <a:rPr lang="en-AU" b="0" i="0" dirty="0">
                <a:solidFill>
                  <a:srgbClr val="C00000"/>
                </a:solidFill>
              </a:rPr>
              <a:t> </a:t>
            </a:r>
            <a:r>
              <a:rPr lang="en-AU" dirty="0">
                <a:solidFill>
                  <a:srgbClr val="C00000"/>
                </a:solidFill>
              </a:rPr>
              <a:t>D</a:t>
            </a:r>
            <a:r>
              <a:rPr lang="en-AU" b="0" i="0" dirty="0">
                <a:solidFill>
                  <a:srgbClr val="C00000"/>
                </a:solidFill>
              </a:rPr>
              <a:t>ifferential expression</a:t>
            </a:r>
            <a:r>
              <a:rPr lang="en-AU" dirty="0">
                <a:solidFill>
                  <a:srgbClr val="C00000"/>
                </a:solidFill>
              </a:rPr>
              <a:t> ✔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256149-3EE8-E945-A5A1-7DEDC83A5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311246"/>
              </p:ext>
            </p:extLst>
          </p:nvPr>
        </p:nvGraphicFramePr>
        <p:xfrm>
          <a:off x="4622800" y="677334"/>
          <a:ext cx="7958667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38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B0BE9-2614-9A45-A326-B61A0953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17" y="60495"/>
            <a:ext cx="5670550" cy="6797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01AAD-17EA-B740-9FA1-FCEA3398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2" y="2396064"/>
            <a:ext cx="6084478" cy="176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90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5F6973-24F5-6247-97E8-C41CF8491C27}"/>
              </a:ext>
            </a:extLst>
          </p:cNvPr>
          <p:cNvSpPr/>
          <p:nvPr/>
        </p:nvSpPr>
        <p:spPr>
          <a:xfrm>
            <a:off x="135472" y="144562"/>
            <a:ext cx="9245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Method 1: Align with STAR, analysis with </a:t>
            </a:r>
            <a:r>
              <a:rPr lang="en-US" sz="2400" b="1" dirty="0" err="1">
                <a:solidFill>
                  <a:srgbClr val="C00000"/>
                </a:solidFill>
              </a:rPr>
              <a:t>edgeR</a:t>
            </a:r>
            <a:r>
              <a:rPr lang="en-US" sz="2400" b="1" dirty="0">
                <a:solidFill>
                  <a:srgbClr val="C00000"/>
                </a:solidFill>
              </a:rPr>
              <a:t> and </a:t>
            </a:r>
            <a:r>
              <a:rPr lang="en-US" sz="2400" b="1" dirty="0" err="1">
                <a:solidFill>
                  <a:srgbClr val="C00000"/>
                </a:solidFill>
              </a:rPr>
              <a:t>limma</a:t>
            </a:r>
            <a:r>
              <a:rPr lang="en-US" sz="2400" b="1" dirty="0">
                <a:solidFill>
                  <a:srgbClr val="C00000"/>
                </a:solidFill>
              </a:rPr>
              <a:t>/</a:t>
            </a:r>
            <a:r>
              <a:rPr lang="en-US" sz="2400" b="1" dirty="0" err="1">
                <a:solidFill>
                  <a:srgbClr val="C00000"/>
                </a:solidFill>
              </a:rPr>
              <a:t>voom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69A39F-D9F7-2140-9988-CF37017FDE44}"/>
              </a:ext>
            </a:extLst>
          </p:cNvPr>
          <p:cNvSpPr txBox="1"/>
          <p:nvPr/>
        </p:nvSpPr>
        <p:spPr>
          <a:xfrm>
            <a:off x="2097746" y="606227"/>
            <a:ext cx="308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edgeR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9013DD-AB55-0049-B4CC-6A4A17A99B0D}"/>
              </a:ext>
            </a:extLst>
          </p:cNvPr>
          <p:cNvSpPr txBox="1"/>
          <p:nvPr/>
        </p:nvSpPr>
        <p:spPr>
          <a:xfrm>
            <a:off x="7732669" y="587952"/>
            <a:ext cx="271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limma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</a:rPr>
              <a:t>voom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63937D-E30F-BD45-9253-31110D8084BC}"/>
              </a:ext>
            </a:extLst>
          </p:cNvPr>
          <p:cNvSpPr txBox="1"/>
          <p:nvPr/>
        </p:nvSpPr>
        <p:spPr>
          <a:xfrm>
            <a:off x="9088471" y="186695"/>
            <a:ext cx="373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Library : 15 million reads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5A56B-102A-2A4B-A958-F5E593E58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" y="1404558"/>
            <a:ext cx="5029200" cy="293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5F13E5-487E-C54C-8D62-B3E75FB79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461" y="1202617"/>
            <a:ext cx="5029199" cy="4672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1DECEE-7A40-8341-967B-C07A873CBEB9}"/>
              </a:ext>
            </a:extLst>
          </p:cNvPr>
          <p:cNvSpPr txBox="1"/>
          <p:nvPr/>
        </p:nvSpPr>
        <p:spPr>
          <a:xfrm>
            <a:off x="795867" y="4995333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83 DE genes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082D5-EDDF-BB49-B4A8-126B45FF820A}"/>
              </a:ext>
            </a:extLst>
          </p:cNvPr>
          <p:cNvSpPr txBox="1"/>
          <p:nvPr/>
        </p:nvSpPr>
        <p:spPr>
          <a:xfrm>
            <a:off x="7201460" y="6085382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78 DE genes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FCD3B-1CB1-8D46-A449-89146FB7CCDA}"/>
              </a:ext>
            </a:extLst>
          </p:cNvPr>
          <p:cNvSpPr txBox="1"/>
          <p:nvPr/>
        </p:nvSpPr>
        <p:spPr>
          <a:xfrm>
            <a:off x="2723015" y="2942812"/>
            <a:ext cx="7659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All of the DE genes were in the 1000 genes,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48 of them show up in both groups</a:t>
            </a:r>
          </a:p>
        </p:txBody>
      </p:sp>
    </p:spTree>
    <p:extLst>
      <p:ext uri="{BB962C8B-B14F-4D97-AF65-F5344CB8AC3E}">
        <p14:creationId xmlns:p14="http://schemas.microsoft.com/office/powerpoint/2010/main" val="56228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28FB-71C6-394D-8F59-B67B2452E66B}"/>
              </a:ext>
            </a:extLst>
          </p:cNvPr>
          <p:cNvSpPr txBox="1">
            <a:spLocks/>
          </p:cNvSpPr>
          <p:nvPr/>
        </p:nvSpPr>
        <p:spPr>
          <a:xfrm>
            <a:off x="-929640" y="196052"/>
            <a:ext cx="7275576" cy="86465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>
                <a:solidFill>
                  <a:srgbClr val="C00000"/>
                </a:solidFill>
              </a:rPr>
              <a:t>Method 2: Pseudo-align with Kallisto</a:t>
            </a:r>
            <a:br>
              <a:rPr lang="en-US" b="1"/>
            </a:b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88818-C3DB-DA45-833F-0CA2EB4D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34" y="1060703"/>
            <a:ext cx="7759700" cy="184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2DC9C-F5B7-4E49-9770-CFCC7DECFCE8}"/>
              </a:ext>
            </a:extLst>
          </p:cNvPr>
          <p:cNvSpPr txBox="1"/>
          <p:nvPr/>
        </p:nvSpPr>
        <p:spPr>
          <a:xfrm>
            <a:off x="514350" y="660593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Transcript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5B344-9765-7C40-9F76-6622346AF972}"/>
              </a:ext>
            </a:extLst>
          </p:cNvPr>
          <p:cNvSpPr txBox="1"/>
          <p:nvPr/>
        </p:nvSpPr>
        <p:spPr>
          <a:xfrm>
            <a:off x="259334" y="2902203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41BEB-D366-BC42-B24E-F5C0B16EAE2C}"/>
              </a:ext>
            </a:extLst>
          </p:cNvPr>
          <p:cNvSpPr txBox="1"/>
          <p:nvPr/>
        </p:nvSpPr>
        <p:spPr>
          <a:xfrm>
            <a:off x="259334" y="3217134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5E950-FD04-9B4A-A885-6E314366108C}"/>
              </a:ext>
            </a:extLst>
          </p:cNvPr>
          <p:cNvSpPr txBox="1"/>
          <p:nvPr/>
        </p:nvSpPr>
        <p:spPr>
          <a:xfrm>
            <a:off x="8412480" y="1658287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103 DE Transcripts, 91 of which were in the 1000 genes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E150A-56D3-C54D-8D20-6C19227CEF72}"/>
              </a:ext>
            </a:extLst>
          </p:cNvPr>
          <p:cNvSpPr txBox="1"/>
          <p:nvPr/>
        </p:nvSpPr>
        <p:spPr>
          <a:xfrm>
            <a:off x="514350" y="3701342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Gene level (</a:t>
            </a:r>
            <a:r>
              <a:rPr lang="en-US" sz="2000" dirty="0" err="1">
                <a:solidFill>
                  <a:srgbClr val="C00000"/>
                </a:solidFill>
              </a:rPr>
              <a:t>edgeR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713CB-CAE8-984C-A017-7FEF3B43A38D}"/>
              </a:ext>
            </a:extLst>
          </p:cNvPr>
          <p:cNvSpPr txBox="1"/>
          <p:nvPr/>
        </p:nvSpPr>
        <p:spPr>
          <a:xfrm>
            <a:off x="6344668" y="4876547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97 DE Genes, 84 of which were in the 1000 genes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1770E-EFA4-7B4D-91D9-FDBF69E0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4" y="4197566"/>
            <a:ext cx="5588000" cy="2222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03ECE9-73FD-9443-9B8E-EB4BE9508829}"/>
              </a:ext>
            </a:extLst>
          </p:cNvPr>
          <p:cNvSpPr txBox="1"/>
          <p:nvPr/>
        </p:nvSpPr>
        <p:spPr>
          <a:xfrm>
            <a:off x="259334" y="6331514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7863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C64BF-BFD8-4A41-96FC-204A36F6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RNA-</a:t>
            </a:r>
            <a:r>
              <a:rPr lang="en-US" b="1" dirty="0" err="1">
                <a:solidFill>
                  <a:srgbClr val="C00000"/>
                </a:solidFill>
              </a:rPr>
              <a:t>seq</a:t>
            </a:r>
            <a:r>
              <a:rPr lang="en-US" b="1" dirty="0">
                <a:solidFill>
                  <a:srgbClr val="C00000"/>
                </a:solidFill>
              </a:rPr>
              <a:t> data simulation (no DE nor Isoform)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8E4EA-E489-1341-8B85-5CF2D0EDA7C5}"/>
              </a:ext>
            </a:extLst>
          </p:cNvPr>
          <p:cNvSpPr txBox="1"/>
          <p:nvPr/>
        </p:nvSpPr>
        <p:spPr>
          <a:xfrm>
            <a:off x="586854" y="1514901"/>
            <a:ext cx="109864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First Method: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Extract the longest transcripts of each human autosomal genes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Subset the extract transcripts into five group with size ratio of  4: 0.5: 1: 6: 0.5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Simulate RNA-</a:t>
            </a:r>
            <a:r>
              <a:rPr lang="en-US" dirty="0" err="1"/>
              <a:t>seq</a:t>
            </a:r>
            <a:r>
              <a:rPr lang="en-US" dirty="0"/>
              <a:t> reads of each transcript subset with coverage 0.5, 2, 4, 16, 64 respectively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Align the reads to genome using STAR and generate </a:t>
            </a:r>
            <a:r>
              <a:rPr lang="en-US" dirty="0" err="1"/>
              <a:t>LogCPM</a:t>
            </a:r>
            <a:r>
              <a:rPr lang="en-US" dirty="0"/>
              <a:t> density plot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2FF4C-48A3-1A42-BA68-A1721A1A2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9" r="2817" b="1375"/>
          <a:stretch/>
        </p:blipFill>
        <p:spPr>
          <a:xfrm>
            <a:off x="460612" y="3281191"/>
            <a:ext cx="5257800" cy="305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F8541-FF7F-EE4C-986E-0AB5889BC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" t="7989" r="3259" b="3837"/>
          <a:stretch/>
        </p:blipFill>
        <p:spPr>
          <a:xfrm>
            <a:off x="6315501" y="3281191"/>
            <a:ext cx="5257800" cy="305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28C3DD-C555-FD4C-8098-FA09E4CA9876}"/>
              </a:ext>
            </a:extLst>
          </p:cNvPr>
          <p:cNvSpPr txBox="1"/>
          <p:nvPr/>
        </p:nvSpPr>
        <p:spPr>
          <a:xfrm>
            <a:off x="2593074" y="6375775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filtration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4E52D-64B6-D941-B373-1CEFE4A16737}"/>
              </a:ext>
            </a:extLst>
          </p:cNvPr>
          <p:cNvSpPr txBox="1"/>
          <p:nvPr/>
        </p:nvSpPr>
        <p:spPr>
          <a:xfrm>
            <a:off x="8054453" y="6385963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filtration(CPM &gt; 1)</a:t>
            </a:r>
          </a:p>
        </p:txBody>
      </p:sp>
    </p:spTree>
    <p:extLst>
      <p:ext uri="{BB962C8B-B14F-4D97-AF65-F5344CB8AC3E}">
        <p14:creationId xmlns:p14="http://schemas.microsoft.com/office/powerpoint/2010/main" val="470056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C28FB-71C6-394D-8F59-B67B2452E66B}"/>
              </a:ext>
            </a:extLst>
          </p:cNvPr>
          <p:cNvSpPr txBox="1">
            <a:spLocks/>
          </p:cNvSpPr>
          <p:nvPr/>
        </p:nvSpPr>
        <p:spPr>
          <a:xfrm>
            <a:off x="-929640" y="196052"/>
            <a:ext cx="7275576" cy="86465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00" b="1">
                <a:solidFill>
                  <a:srgbClr val="C00000"/>
                </a:solidFill>
              </a:rPr>
              <a:t>Method 2: Pseudo-align with Kallisto</a:t>
            </a:r>
            <a:br>
              <a:rPr lang="en-US" b="1"/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5B344-9765-7C40-9F76-6622346AF972}"/>
              </a:ext>
            </a:extLst>
          </p:cNvPr>
          <p:cNvSpPr txBox="1"/>
          <p:nvPr/>
        </p:nvSpPr>
        <p:spPr>
          <a:xfrm>
            <a:off x="259334" y="2902203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41BEB-D366-BC42-B24E-F5C0B16EAE2C}"/>
              </a:ext>
            </a:extLst>
          </p:cNvPr>
          <p:cNvSpPr txBox="1"/>
          <p:nvPr/>
        </p:nvSpPr>
        <p:spPr>
          <a:xfrm>
            <a:off x="259334" y="3217134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E150A-56D3-C54D-8D20-6C19227CEF72}"/>
              </a:ext>
            </a:extLst>
          </p:cNvPr>
          <p:cNvSpPr txBox="1"/>
          <p:nvPr/>
        </p:nvSpPr>
        <p:spPr>
          <a:xfrm>
            <a:off x="441198" y="660593"/>
            <a:ext cx="340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Gene level (</a:t>
            </a:r>
            <a:r>
              <a:rPr lang="en-US" sz="2000" dirty="0" err="1">
                <a:solidFill>
                  <a:srgbClr val="C00000"/>
                </a:solidFill>
              </a:rPr>
              <a:t>limma</a:t>
            </a:r>
            <a:r>
              <a:rPr lang="en-US" sz="2000" dirty="0">
                <a:solidFill>
                  <a:srgbClr val="C00000"/>
                </a:solidFill>
              </a:rPr>
              <a:t>/</a:t>
            </a:r>
            <a:r>
              <a:rPr lang="en-US" sz="2000" dirty="0" err="1">
                <a:solidFill>
                  <a:srgbClr val="C00000"/>
                </a:solidFill>
              </a:rPr>
              <a:t>voom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713CB-CAE8-984C-A017-7FEF3B43A38D}"/>
              </a:ext>
            </a:extLst>
          </p:cNvPr>
          <p:cNvSpPr txBox="1"/>
          <p:nvPr/>
        </p:nvSpPr>
        <p:spPr>
          <a:xfrm>
            <a:off x="7259068" y="2782669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45 DE Genes, 40 of which were in the 1000 genes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3ECE9-73FD-9443-9B8E-EB4BE9508829}"/>
              </a:ext>
            </a:extLst>
          </p:cNvPr>
          <p:cNvSpPr txBox="1"/>
          <p:nvPr/>
        </p:nvSpPr>
        <p:spPr>
          <a:xfrm>
            <a:off x="259334" y="6331514"/>
            <a:ext cx="21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3DE911-0EBA-C543-9FE2-DAF0344E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98" y="1060703"/>
            <a:ext cx="4937642" cy="5632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5C39D6-DEA2-9547-9ABD-1C0D85CC72ED}"/>
              </a:ext>
            </a:extLst>
          </p:cNvPr>
          <p:cNvSpPr txBox="1"/>
          <p:nvPr/>
        </p:nvSpPr>
        <p:spPr>
          <a:xfrm>
            <a:off x="5560704" y="3878192"/>
            <a:ext cx="5924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33 genes showed up in all the three groups, 30 of them were in STAR result too</a:t>
            </a:r>
          </a:p>
        </p:txBody>
      </p:sp>
    </p:spTree>
    <p:extLst>
      <p:ext uri="{BB962C8B-B14F-4D97-AF65-F5344CB8AC3E}">
        <p14:creationId xmlns:p14="http://schemas.microsoft.com/office/powerpoint/2010/main" val="4257181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672C-ADC2-D84B-A911-0993A53B9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Some thoughts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F5C95-792E-024E-B35C-FCC9BFEC2526}"/>
              </a:ext>
            </a:extLst>
          </p:cNvPr>
          <p:cNvSpPr txBox="1"/>
          <p:nvPr/>
        </p:nvSpPr>
        <p:spPr>
          <a:xfrm>
            <a:off x="838200" y="1575708"/>
            <a:ext cx="1051559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EdgeR</a:t>
            </a:r>
            <a:r>
              <a:rPr lang="en-US" sz="2800" dirty="0"/>
              <a:t> turns to have a higher false discovery rate than </a:t>
            </a:r>
            <a:r>
              <a:rPr lang="en-US" sz="2800" dirty="0" err="1"/>
              <a:t>limma</a:t>
            </a:r>
            <a:r>
              <a:rPr lang="en-US" sz="2800" dirty="0"/>
              <a:t>/</a:t>
            </a:r>
            <a:r>
              <a:rPr lang="en-US" sz="2800" dirty="0" err="1"/>
              <a:t>voom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Kallisto’s</a:t>
            </a:r>
            <a:r>
              <a:rPr lang="en-US" sz="2800" dirty="0"/>
              <a:t> alignment gives higher false discovery rate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Increase in library size seems to lower the false discovery rate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55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FAF4-D9B3-F444-846B-0C41023B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 do: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C4204-B323-B146-8EAC-0D32CAD08E16}"/>
              </a:ext>
            </a:extLst>
          </p:cNvPr>
          <p:cNvSpPr txBox="1"/>
          <p:nvPr/>
        </p:nvSpPr>
        <p:spPr>
          <a:xfrm>
            <a:off x="838200" y="1575708"/>
            <a:ext cx="105155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Adjust simulation strategy to get rid of the noises in the dispersion plot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B8D8066-3F4D-B745-AC41-83AAF41A2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294972"/>
              </p:ext>
            </p:extLst>
          </p:nvPr>
        </p:nvGraphicFramePr>
        <p:xfrm>
          <a:off x="745066" y="114299"/>
          <a:ext cx="10617201" cy="6913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418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5BF5E-B768-534B-9D9A-70FEF191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" y="414867"/>
            <a:ext cx="86741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3CA19-33A5-7F4E-A873-3C8E1BFFB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" y="3369733"/>
            <a:ext cx="84328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174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AF9C28-4BA4-744F-9514-403B4272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56" y="1083733"/>
            <a:ext cx="11948487" cy="40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39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6339B1-013D-E745-98E8-2C8C2B67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794934"/>
            <a:ext cx="80772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22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734AB-84C5-C54E-8150-4032DF126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39" r="2817" b="1375"/>
          <a:stretch/>
        </p:blipFill>
        <p:spPr>
          <a:xfrm>
            <a:off x="557183" y="1297203"/>
            <a:ext cx="5680451" cy="3302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57291D-01E5-7B48-9444-4995A722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" t="7989" r="3259" b="3837"/>
          <a:stretch/>
        </p:blipFill>
        <p:spPr>
          <a:xfrm>
            <a:off x="6480536" y="1083733"/>
            <a:ext cx="5378609" cy="312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D9C29-C427-EE4D-91DE-EFDB68D6A0EE}"/>
              </a:ext>
            </a:extLst>
          </p:cNvPr>
          <p:cNvSpPr txBox="1"/>
          <p:nvPr/>
        </p:nvSpPr>
        <p:spPr>
          <a:xfrm>
            <a:off x="2739536" y="4991275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filtration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116C5-21BA-BA4A-A848-28FCD010E048}"/>
              </a:ext>
            </a:extLst>
          </p:cNvPr>
          <p:cNvSpPr txBox="1"/>
          <p:nvPr/>
        </p:nvSpPr>
        <p:spPr>
          <a:xfrm>
            <a:off x="8037520" y="4991275"/>
            <a:ext cx="2538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filtration(CPM &gt;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B5D97-93FE-4F4E-8686-B2BFA5859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33" y="683996"/>
            <a:ext cx="10652684" cy="53263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B37F0B-7E15-254B-B82E-AA850177EC3D}"/>
              </a:ext>
            </a:extLst>
          </p:cNvPr>
          <p:cNvSpPr/>
          <p:nvPr/>
        </p:nvSpPr>
        <p:spPr>
          <a:xfrm>
            <a:off x="9840351" y="6215772"/>
            <a:ext cx="1794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b="0" i="0" dirty="0">
                <a:solidFill>
                  <a:srgbClr val="000000"/>
                </a:solidFill>
                <a:effectLst/>
                <a:latin typeface="Open Sans"/>
              </a:rPr>
              <a:t>(Law et al.,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76B05-6B17-3E44-98FF-286E45431A00}"/>
              </a:ext>
            </a:extLst>
          </p:cNvPr>
          <p:cNvSpPr txBox="1"/>
          <p:nvPr/>
        </p:nvSpPr>
        <p:spPr>
          <a:xfrm>
            <a:off x="550333" y="172535"/>
            <a:ext cx="11091333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C00000"/>
                </a:solidFill>
              </a:rPr>
              <a:t>Second Method: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Obtain read counts of human genes from real data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Reserve the autosomal genes and their corresponding read counts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Extract the longest transcripts of the autosomal genes reserved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Calculate the sequencing coverage of each transcripts using read counts, read length(150bp) and transcript length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0A89D9-FE40-CF42-B6C1-F9157B803C64}"/>
              </a:ext>
            </a:extLst>
          </p:cNvPr>
          <p:cNvGrpSpPr/>
          <p:nvPr/>
        </p:nvGrpSpPr>
        <p:grpSpPr>
          <a:xfrm>
            <a:off x="3037417" y="2983468"/>
            <a:ext cx="5626100" cy="3874532"/>
            <a:chOff x="3037417" y="2927742"/>
            <a:chExt cx="5626100" cy="3874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357A56-6242-0844-A8A3-2918C3AB5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37417" y="2927742"/>
              <a:ext cx="5626100" cy="3505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C03B49-5CD6-1845-91A9-07CAC71EF284}"/>
                </a:ext>
              </a:extLst>
            </p:cNvPr>
            <p:cNvSpPr txBox="1"/>
            <p:nvPr/>
          </p:nvSpPr>
          <p:spPr>
            <a:xfrm>
              <a:off x="5074186" y="6432942"/>
              <a:ext cx="2538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After filtration(CPM &gt; 1)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7BB7A2-F3E1-D047-9FCE-966A42491182}"/>
                  </a:ext>
                </a:extLst>
              </p:cNvPr>
              <p:cNvSpPr txBox="1"/>
              <p:nvPr/>
            </p:nvSpPr>
            <p:spPr>
              <a:xfrm>
                <a:off x="2040466" y="4101150"/>
                <a:ext cx="9033934" cy="1269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C00000"/>
                    </a:solidFill>
                  </a:rPr>
                  <a:t>Coverage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Count</m:t>
                        </m:r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×2×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real</m:t>
                        </m:r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length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Transcript</m:t>
                        </m:r>
                        <m: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length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7BB7A2-F3E1-D047-9FCE-966A42491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466" y="4101150"/>
                <a:ext cx="9033934" cy="1269835"/>
              </a:xfrm>
              <a:prstGeom prst="rect">
                <a:avLst/>
              </a:prstGeom>
              <a:blipFill>
                <a:blip r:embed="rId3"/>
                <a:stretch>
                  <a:fillRect l="-3090" b="-1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190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856E9A-077A-184B-8100-D1F249360CA4}"/>
              </a:ext>
            </a:extLst>
          </p:cNvPr>
          <p:cNvSpPr txBox="1"/>
          <p:nvPr/>
        </p:nvSpPr>
        <p:spPr>
          <a:xfrm>
            <a:off x="795867" y="479891"/>
            <a:ext cx="10617200" cy="5159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Introduced Poisson noise to generate 7 replicates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Compare between 2 groups: A(Sample 1-4) : B(Sample 5-8) to see if there will be false positive DE genes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3 library sizes: ~15, 30 and 60 million reads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Two Alignment methods: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Align with STAR, calculate counts using </a:t>
            </a:r>
            <a:r>
              <a:rPr lang="en-US" sz="2400" dirty="0" err="1"/>
              <a:t>featureCounts</a:t>
            </a:r>
            <a:endParaRPr lang="en-US" sz="2400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Pseudo-align with </a:t>
            </a:r>
            <a:r>
              <a:rPr lang="en-US" sz="2400" dirty="0" err="1"/>
              <a:t>Kallisto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283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B5F5CB-ACB7-834B-BCA4-7CB4BF43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3" y="1677780"/>
            <a:ext cx="5480496" cy="390485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3CF35FE-E604-854D-8612-14806602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16" y="1611596"/>
            <a:ext cx="5294715" cy="40372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5F6973-24F5-6247-97E8-C41CF8491C27}"/>
              </a:ext>
            </a:extLst>
          </p:cNvPr>
          <p:cNvSpPr/>
          <p:nvPr/>
        </p:nvSpPr>
        <p:spPr>
          <a:xfrm>
            <a:off x="1998139" y="551071"/>
            <a:ext cx="9245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Method 1: Align with STAR, analysis with </a:t>
            </a:r>
            <a:r>
              <a:rPr lang="en-US" sz="2400" b="1" dirty="0" err="1">
                <a:solidFill>
                  <a:srgbClr val="C00000"/>
                </a:solidFill>
              </a:rPr>
              <a:t>edgeR</a:t>
            </a:r>
            <a:r>
              <a:rPr lang="en-US" sz="2400" b="1" dirty="0">
                <a:solidFill>
                  <a:srgbClr val="C00000"/>
                </a:solidFill>
              </a:rPr>
              <a:t> and </a:t>
            </a:r>
            <a:r>
              <a:rPr lang="en-US" sz="2400" b="1" dirty="0" err="1">
                <a:solidFill>
                  <a:srgbClr val="C00000"/>
                </a:solidFill>
              </a:rPr>
              <a:t>limma</a:t>
            </a:r>
            <a:r>
              <a:rPr lang="en-US" sz="2400" b="1" dirty="0">
                <a:solidFill>
                  <a:srgbClr val="C00000"/>
                </a:solidFill>
              </a:rPr>
              <a:t>/</a:t>
            </a:r>
            <a:r>
              <a:rPr lang="en-US" sz="2400" b="1" dirty="0" err="1">
                <a:solidFill>
                  <a:srgbClr val="C00000"/>
                </a:solidFill>
              </a:rPr>
              <a:t>voom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69A39F-D9F7-2140-9988-CF37017FDE44}"/>
              </a:ext>
            </a:extLst>
          </p:cNvPr>
          <p:cNvSpPr txBox="1"/>
          <p:nvPr/>
        </p:nvSpPr>
        <p:spPr>
          <a:xfrm>
            <a:off x="2521080" y="1004448"/>
            <a:ext cx="308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edgeR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9013DD-AB55-0049-B4CC-6A4A17A99B0D}"/>
              </a:ext>
            </a:extLst>
          </p:cNvPr>
          <p:cNvSpPr txBox="1"/>
          <p:nvPr/>
        </p:nvSpPr>
        <p:spPr>
          <a:xfrm>
            <a:off x="7732671" y="942893"/>
            <a:ext cx="271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limma</a:t>
            </a:r>
            <a:r>
              <a:rPr lang="en-US" sz="2400" dirty="0">
                <a:solidFill>
                  <a:srgbClr val="C00000"/>
                </a:solidFill>
              </a:rPr>
              <a:t>/</a:t>
            </a:r>
            <a:r>
              <a:rPr lang="en-US" sz="2400" dirty="0" err="1">
                <a:solidFill>
                  <a:srgbClr val="C00000"/>
                </a:solidFill>
              </a:rPr>
              <a:t>voom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1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77611-5CAF-914C-952C-167C0683448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Small library: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~15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million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40E01-06CC-1541-BA76-84D89469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" y="2011150"/>
            <a:ext cx="7188199" cy="2551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CFBE1-1219-574A-878D-D5E5D4701911}"/>
              </a:ext>
            </a:extLst>
          </p:cNvPr>
          <p:cNvSpPr txBox="1"/>
          <p:nvPr/>
        </p:nvSpPr>
        <p:spPr>
          <a:xfrm>
            <a:off x="267303" y="1407339"/>
            <a:ext cx="308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edgeR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EF2A1-DF1B-634C-A017-E0D9A756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03" y="5002061"/>
            <a:ext cx="10649172" cy="1204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260DB-DACD-584B-88FF-B496DE35109B}"/>
              </a:ext>
            </a:extLst>
          </p:cNvPr>
          <p:cNvSpPr txBox="1"/>
          <p:nvPr/>
        </p:nvSpPr>
        <p:spPr>
          <a:xfrm>
            <a:off x="267303" y="4562959"/>
            <a:ext cx="271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limma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voom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2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77611-5CAF-914C-952C-167C0683448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Medium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library: 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~30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million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C0AB0-0F9D-BA46-8A41-05593DEE1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" y="2247948"/>
            <a:ext cx="11657393" cy="1672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FDC5A8-DC96-B04B-81BE-993ABEEE002F}"/>
              </a:ext>
            </a:extLst>
          </p:cNvPr>
          <p:cNvSpPr txBox="1"/>
          <p:nvPr/>
        </p:nvSpPr>
        <p:spPr>
          <a:xfrm>
            <a:off x="267303" y="1525738"/>
            <a:ext cx="308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edgeR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0E7F4-DB0B-2849-A17C-82638E46609E}"/>
              </a:ext>
            </a:extLst>
          </p:cNvPr>
          <p:cNvSpPr txBox="1"/>
          <p:nvPr/>
        </p:nvSpPr>
        <p:spPr>
          <a:xfrm>
            <a:off x="267303" y="3920115"/>
            <a:ext cx="271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limma</a:t>
            </a:r>
            <a:r>
              <a:rPr lang="en-US" sz="2800" dirty="0">
                <a:solidFill>
                  <a:srgbClr val="C00000"/>
                </a:solidFill>
              </a:rPr>
              <a:t>/</a:t>
            </a:r>
            <a:r>
              <a:rPr lang="en-US" sz="2800" dirty="0" err="1">
                <a:solidFill>
                  <a:srgbClr val="C00000"/>
                </a:solidFill>
              </a:rPr>
              <a:t>voom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B723D-1693-AB48-ADB7-046798250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02" y="5002061"/>
            <a:ext cx="11658375" cy="12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56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11885</TotalTime>
  <Words>701</Words>
  <Application>Microsoft Macintosh PowerPoint</Application>
  <PresentationFormat>Widescreen</PresentationFormat>
  <Paragraphs>128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Open Sans</vt:lpstr>
      <vt:lpstr>Arial</vt:lpstr>
      <vt:lpstr>Calibri</vt:lpstr>
      <vt:lpstr>Calibri Light</vt:lpstr>
      <vt:lpstr>Cambria Math</vt:lpstr>
      <vt:lpstr>Office Theme</vt:lpstr>
      <vt:lpstr>How large should the RNA-seq library size be to accurately detect differential isoform usage</vt:lpstr>
      <vt:lpstr>PowerPoint Presentation</vt:lpstr>
      <vt:lpstr>RNA-seq data simulation (no DE nor Isoform)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 2: Pseudo-align with Kallisto </vt:lpstr>
      <vt:lpstr>Method 2: Pseudo-align with Kallisto </vt:lpstr>
      <vt:lpstr>Method 2: Pseudo-align with Kallisto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CatchKalliso function on transcript counts</vt:lpstr>
      <vt:lpstr>PowerPoint Presentation</vt:lpstr>
      <vt:lpstr>PowerPoint Presentation</vt:lpstr>
      <vt:lpstr>PowerPoint Presentation</vt:lpstr>
      <vt:lpstr> Differential isoform usage X  Differential expression ✔ </vt:lpstr>
      <vt:lpstr>PowerPoint Presentation</vt:lpstr>
      <vt:lpstr>PowerPoint Presentation</vt:lpstr>
      <vt:lpstr>PowerPoint Presentation</vt:lpstr>
      <vt:lpstr>PowerPoint Presentation</vt:lpstr>
      <vt:lpstr>Some thoughts …</vt:lpstr>
      <vt:lpstr>To do: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Wenjun Liu</dc:creator>
  <cp:lastModifiedBy>Wenjun Liu</cp:lastModifiedBy>
  <cp:revision>27</cp:revision>
  <dcterms:created xsi:type="dcterms:W3CDTF">2018-12-06T00:20:28Z</dcterms:created>
  <dcterms:modified xsi:type="dcterms:W3CDTF">2018-12-14T06:33:14Z</dcterms:modified>
</cp:coreProperties>
</file>