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1" r:id="rId3"/>
    <p:sldId id="257" r:id="rId4"/>
    <p:sldId id="318" r:id="rId5"/>
    <p:sldId id="302" r:id="rId6"/>
    <p:sldId id="319" r:id="rId7"/>
    <p:sldId id="304" r:id="rId8"/>
    <p:sldId id="317" r:id="rId9"/>
    <p:sldId id="259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743A4A-9135-4F2A-9AD1-FA72C0D0F3A5}">
          <p14:sldIdLst>
            <p14:sldId id="256"/>
            <p14:sldId id="301"/>
            <p14:sldId id="257"/>
            <p14:sldId id="318"/>
            <p14:sldId id="302"/>
            <p14:sldId id="319"/>
            <p14:sldId id="304"/>
            <p14:sldId id="317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404040"/>
    <a:srgbClr val="00008A"/>
    <a:srgbClr val="483D8B"/>
    <a:srgbClr val="6A5ACD"/>
    <a:srgbClr val="8B4789"/>
    <a:srgbClr val="E9967A"/>
    <a:srgbClr val="FFDAB9"/>
    <a:srgbClr val="BCEE68"/>
    <a:srgbClr val="9AC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1" autoAdjust="0"/>
    <p:restoredTop sz="95169"/>
  </p:normalViewPr>
  <p:slideViewPr>
    <p:cSldViewPr snapToGrid="0" showGuides="1">
      <p:cViewPr varScale="1">
        <p:scale>
          <a:sx n="149" d="100"/>
          <a:sy n="149" d="100"/>
        </p:scale>
        <p:origin x="15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C82F4-075E-4F01-BB54-01D686B0E70E}" type="datetimeFigureOut">
              <a:rPr lang="en-AU" smtClean="0"/>
              <a:t>15/6/21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78E88-F8C1-459F-BB06-02065F4C73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04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CFFE2-6024-9D45-8C09-A3DBFD16CDF6}" type="datetimeFigureOut">
              <a:rPr lang="en-US" smtClean="0"/>
              <a:t>6/15/21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727EE-9D51-0E4E-AF1E-30E0AF833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2A93B-7F35-6944-873C-9A2BFBD5BF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5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727EE-9D51-0E4E-AF1E-30E0AF833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8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727EE-9D51-0E4E-AF1E-30E0AF833C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727EE-9D51-0E4E-AF1E-30E0AF833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0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727EE-9D51-0E4E-AF1E-30E0AF833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7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2A93B-7F35-6944-873C-9A2BFBD5BF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29FE3D-E43A-45D9-BC48-E42FEAC99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D3C4BE5-66D0-49D6-8481-D2543A24A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8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BBC6F02-1E28-4AFC-99D1-A61F60CC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1998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298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89">
          <p15:clr>
            <a:srgbClr val="FBAE40"/>
          </p15:clr>
        </p15:guide>
        <p15:guide id="3" pos="10182">
          <p15:clr>
            <a:srgbClr val="FBAE40"/>
          </p15:clr>
        </p15:guide>
        <p15:guide id="4" pos="18143">
          <p15:clr>
            <a:srgbClr val="FBAE40"/>
          </p15:clr>
        </p15:guide>
        <p15:guide id="5" pos="95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7873-A60B-4171-A6F1-8AD40EFF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128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DBD27-D5B9-44AE-92FC-610AE0FA6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81"/>
            </a:lvl1pPr>
            <a:lvl2pPr marL="183026" indent="0">
              <a:buNone/>
              <a:defRPr sz="1121"/>
            </a:lvl2pPr>
            <a:lvl3pPr marL="366053" indent="0">
              <a:buNone/>
              <a:defRPr sz="961"/>
            </a:lvl3pPr>
            <a:lvl4pPr marL="549079" indent="0">
              <a:buNone/>
              <a:defRPr sz="801"/>
            </a:lvl4pPr>
            <a:lvl5pPr marL="732106" indent="0">
              <a:buNone/>
              <a:defRPr sz="801"/>
            </a:lvl5pPr>
            <a:lvl6pPr marL="915133" indent="0">
              <a:buNone/>
              <a:defRPr sz="801"/>
            </a:lvl6pPr>
            <a:lvl7pPr marL="1098159" indent="0">
              <a:buNone/>
              <a:defRPr sz="801"/>
            </a:lvl7pPr>
            <a:lvl8pPr marL="1281185" indent="0">
              <a:buNone/>
              <a:defRPr sz="801"/>
            </a:lvl8pPr>
            <a:lvl9pPr marL="1464212" indent="0">
              <a:buNone/>
              <a:defRPr sz="801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9EDE1-C3BD-4990-9C33-73D410395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"/>
            </a:lvl1pPr>
            <a:lvl2pPr marL="183026" indent="0">
              <a:buNone/>
              <a:defRPr sz="560"/>
            </a:lvl2pPr>
            <a:lvl3pPr marL="366053" indent="0">
              <a:buNone/>
              <a:defRPr sz="480"/>
            </a:lvl3pPr>
            <a:lvl4pPr marL="549079" indent="0">
              <a:buNone/>
              <a:defRPr sz="400"/>
            </a:lvl4pPr>
            <a:lvl5pPr marL="732106" indent="0">
              <a:buNone/>
              <a:defRPr sz="400"/>
            </a:lvl5pPr>
            <a:lvl6pPr marL="915133" indent="0">
              <a:buNone/>
              <a:defRPr sz="400"/>
            </a:lvl6pPr>
            <a:lvl7pPr marL="1098159" indent="0">
              <a:buNone/>
              <a:defRPr sz="400"/>
            </a:lvl7pPr>
            <a:lvl8pPr marL="1281185" indent="0">
              <a:buNone/>
              <a:defRPr sz="400"/>
            </a:lvl8pPr>
            <a:lvl9pPr marL="146421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1737E-F932-4F75-BCAB-9EC72843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5DAD3-1CCA-4AFD-AD5E-951AA82E6BDD}" type="datetimeFigureOut">
              <a:rPr lang="en-AU" smtClean="0"/>
              <a:t>15/6/21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F5774-1B22-4088-B732-FBD3CF89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22397-D24B-4BE8-A954-AD9AC386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270CA-42FE-4FD9-ABF4-F7FFE97680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1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8374-D64D-4BD8-A5A8-8B37CA6C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7138-4061-4FE8-BF39-1F3263272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5CFC3-2B63-44BE-9A3B-F3FDE30B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5DAD3-1CCA-4AFD-AD5E-951AA82E6BDD}" type="datetimeFigureOut">
              <a:rPr lang="en-AU" smtClean="0"/>
              <a:t>15/6/21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28AA-45D9-46D6-AA5E-B2E8928A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47BAA-E583-4F76-8EC9-7A9A757E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270CA-42FE-4FD9-ABF4-F7FFE97680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440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DCC32-3971-41A0-B472-945B40E40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1722F-5B9E-4907-8122-22F924732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2D0F4-6445-40C3-866F-B2D30CBB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5DAD3-1CCA-4AFD-AD5E-951AA82E6BDD}" type="datetimeFigureOut">
              <a:rPr lang="en-AU" smtClean="0"/>
              <a:t>15/6/21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FFDFA-BA34-4901-A8E1-0C8BAA06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F7100-0F31-47E0-B241-FB647EF3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270CA-42FE-4FD9-ABF4-F7FFE97680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089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AC45-0AA4-4B37-AACE-E4FCCFD47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E5D7D-1B68-4DBC-8B4E-51843684B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9A96F-DD28-4A90-9B9A-B04EB604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DAD3-1CCA-4AFD-AD5E-951AA82E6BDD}" type="datetimeFigureOut">
              <a:rPr lang="en-AU" smtClean="0"/>
              <a:t>15/6/21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7B8DA-2B6E-43DD-A89C-E50A9F6D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59727-450B-4D76-8784-E74BB7B1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70CA-42FE-4FD9-ABF4-F7FFE97680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34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260F0A-0BF3-4064-A5CF-99B52C6E4FB1}"/>
              </a:ext>
            </a:extLst>
          </p:cNvPr>
          <p:cNvCxnSpPr>
            <a:cxnSpLocks/>
          </p:cNvCxnSpPr>
          <p:nvPr userDrawn="1"/>
        </p:nvCxnSpPr>
        <p:spPr>
          <a:xfrm>
            <a:off x="0" y="3354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C97C145-0C06-4AB6-BEBC-A5CC51C73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en-AU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BE7CCD-830C-4609-B9BF-D4FCD650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AEFBD-11A9-4A0C-ABFC-4C48F5300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825"/>
            <a:ext cx="12192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0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29FE3D-E43A-45D9-BC48-E42FEAC99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7F56D-A635-4EB6-830F-AAFCDA706B63}"/>
              </a:ext>
            </a:extLst>
          </p:cNvPr>
          <p:cNvSpPr txBox="1"/>
          <p:nvPr userDrawn="1"/>
        </p:nvSpPr>
        <p:spPr>
          <a:xfrm>
            <a:off x="881149" y="647581"/>
            <a:ext cx="1042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3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7348A2-2217-443E-8E23-6AF3CF8BDB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8" y="1773238"/>
            <a:ext cx="5486400" cy="9604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add your project acknowledgements.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FCC5ED-B01C-414B-9EC1-BBE710413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2700" y="1773238"/>
            <a:ext cx="5267325" cy="25320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further project acknowledgements, add a photo/image, or leave blank.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105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89">
          <p15:clr>
            <a:srgbClr val="FBAE40"/>
          </p15:clr>
        </p15:guide>
        <p15:guide id="3" pos="10182">
          <p15:clr>
            <a:srgbClr val="FBAE40"/>
          </p15:clr>
        </p15:guide>
        <p15:guide id="4" pos="18143">
          <p15:clr>
            <a:srgbClr val="FBAE40"/>
          </p15:clr>
        </p15:guide>
        <p15:guide id="5" pos="95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Support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07E1DC-895D-471E-9415-CFE2CCD91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14" y="5048146"/>
            <a:ext cx="1945959" cy="1945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C3398F-ED2F-4FA6-92F8-2662DC5E8F8C}"/>
              </a:ext>
            </a:extLst>
          </p:cNvPr>
          <p:cNvSpPr txBox="1"/>
          <p:nvPr userDrawn="1"/>
        </p:nvSpPr>
        <p:spPr>
          <a:xfrm>
            <a:off x="881149" y="647581"/>
            <a:ext cx="104297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sz="3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</a:t>
            </a:r>
          </a:p>
          <a:p>
            <a:pPr algn="ctr" fontAlgn="base"/>
            <a:endParaRPr lang="en-AU" sz="18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fontAlgn="base"/>
            <a:endParaRPr lang="en-AU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fontAlgn="base"/>
            <a:r>
              <a:rPr lang="en-AU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ARC Training Centre for Innovative Wine Production is funded by the Australian Government through the Australian Research Council’s Industrial Transformation Research Program (project number IC170100008)</a:t>
            </a:r>
          </a:p>
          <a:p>
            <a:pPr algn="ctr" fontAlgn="base"/>
            <a:endParaRPr lang="en-AU" sz="16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fontAlgn="base"/>
            <a:r>
              <a:rPr lang="en-AU" sz="16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gratefully acknowledge the ARC and our research and industry partners that have made this Centre possible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12799-2DAA-4E17-9FF3-D13E476C64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6" y="3539659"/>
            <a:ext cx="1415935" cy="8282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3976CB-EC1B-4761-B2C5-D29C3AF607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77" y="3378473"/>
            <a:ext cx="1204036" cy="12040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2BF204-5383-48F1-9238-33DD871FEB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09" y="3378472"/>
            <a:ext cx="1204037" cy="1204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64F4C4-374E-497C-8757-1E2F059AE9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61" y="3376509"/>
            <a:ext cx="1206000" cy="120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7D4BD9-3342-4240-B39B-9FE0872F6E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20" y="4354883"/>
            <a:ext cx="1428750" cy="14287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B3737-0727-49F4-845A-B18ACCA3C38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32" y="4682051"/>
            <a:ext cx="732190" cy="7321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4F49B5-8DF2-4E48-8C95-43AAFD8245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16" y="4288437"/>
            <a:ext cx="1428750" cy="1428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1E317C-7127-4660-8641-0D7D6FCAA07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82" y="4514301"/>
            <a:ext cx="1210446" cy="12104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F47249-4FA4-43FF-AEB8-DE27C66C7CE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44" y="4405149"/>
            <a:ext cx="1428750" cy="14287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E885F2E-E0E9-4DBD-B1DB-5E41CDC087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6" y="5679653"/>
            <a:ext cx="843222" cy="8432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DC03C11-B378-4CA8-89ED-29A0317539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94" y="5599830"/>
            <a:ext cx="1087591" cy="10875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1" y="4840829"/>
            <a:ext cx="1429200" cy="5573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03" y="5479559"/>
            <a:ext cx="1120175" cy="112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42" y="3572621"/>
            <a:ext cx="900000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04" y="32595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2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7E54-E29A-4F9A-A5F0-39D5916D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462F-5256-4B16-B976-D0CE05512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B8C01-F2DA-4A32-9AF0-15CCD70F3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06646-D389-41EA-B9A6-49EDE2A7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5DAD3-1CCA-4AFD-AD5E-951AA82E6BDD}" type="datetimeFigureOut">
              <a:rPr lang="en-AU" smtClean="0"/>
              <a:t>15/6/21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0016-C73A-4FEB-90A6-30B20A07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EA5E0-423F-4D53-81E9-E12190D6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270CA-42FE-4FD9-ABF4-F7FFE97680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16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C205-83A1-40F2-B1B5-A8115031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C85C7-32FB-4666-B3D2-D319FBB9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1" b="1"/>
            </a:lvl1pPr>
            <a:lvl2pPr marL="183026" indent="0">
              <a:buNone/>
              <a:defRPr sz="801" b="1"/>
            </a:lvl2pPr>
            <a:lvl3pPr marL="366053" indent="0">
              <a:buNone/>
              <a:defRPr sz="721" b="1"/>
            </a:lvl3pPr>
            <a:lvl4pPr marL="549079" indent="0">
              <a:buNone/>
              <a:defRPr sz="640" b="1"/>
            </a:lvl4pPr>
            <a:lvl5pPr marL="732106" indent="0">
              <a:buNone/>
              <a:defRPr sz="640" b="1"/>
            </a:lvl5pPr>
            <a:lvl6pPr marL="915133" indent="0">
              <a:buNone/>
              <a:defRPr sz="640" b="1"/>
            </a:lvl6pPr>
            <a:lvl7pPr marL="1098159" indent="0">
              <a:buNone/>
              <a:defRPr sz="640" b="1"/>
            </a:lvl7pPr>
            <a:lvl8pPr marL="1281185" indent="0">
              <a:buNone/>
              <a:defRPr sz="640" b="1"/>
            </a:lvl8pPr>
            <a:lvl9pPr marL="1464212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34DB2-9844-43DB-896B-D6599CC8A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BF559-1912-4BEB-AC22-DE7D1C24D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1" b="1"/>
            </a:lvl1pPr>
            <a:lvl2pPr marL="183026" indent="0">
              <a:buNone/>
              <a:defRPr sz="801" b="1"/>
            </a:lvl2pPr>
            <a:lvl3pPr marL="366053" indent="0">
              <a:buNone/>
              <a:defRPr sz="721" b="1"/>
            </a:lvl3pPr>
            <a:lvl4pPr marL="549079" indent="0">
              <a:buNone/>
              <a:defRPr sz="640" b="1"/>
            </a:lvl4pPr>
            <a:lvl5pPr marL="732106" indent="0">
              <a:buNone/>
              <a:defRPr sz="640" b="1"/>
            </a:lvl5pPr>
            <a:lvl6pPr marL="915133" indent="0">
              <a:buNone/>
              <a:defRPr sz="640" b="1"/>
            </a:lvl6pPr>
            <a:lvl7pPr marL="1098159" indent="0">
              <a:buNone/>
              <a:defRPr sz="640" b="1"/>
            </a:lvl7pPr>
            <a:lvl8pPr marL="1281185" indent="0">
              <a:buNone/>
              <a:defRPr sz="640" b="1"/>
            </a:lvl8pPr>
            <a:lvl9pPr marL="1464212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4AD2F-13D2-467F-9023-4A711A8EC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A125D-9A18-4014-A5AF-61A8EA97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5DAD3-1CCA-4AFD-AD5E-951AA82E6BDD}" type="datetimeFigureOut">
              <a:rPr lang="en-AU" smtClean="0"/>
              <a:t>15/6/21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EC5E8-6649-4E7A-A00C-468FF7BF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90E2E-EA14-4929-B460-D4B82609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270CA-42FE-4FD9-ABF4-F7FFE97680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89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6B03-0EF5-4D01-BA9C-A510A190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11557-7D98-49F3-9DD8-AF4ACF11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5DAD3-1CCA-4AFD-AD5E-951AA82E6BDD}" type="datetimeFigureOut">
              <a:rPr lang="en-AU" smtClean="0"/>
              <a:t>15/6/21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1BD5B-E1BF-46FC-A0FA-420976D0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2995F-FAD2-4D9C-935A-B61623EA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270CA-42FE-4FD9-ABF4-F7FFE97680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90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2719E-9023-4C87-9B0A-66BBF489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5DAD3-1CCA-4AFD-AD5E-951AA82E6BDD}" type="datetimeFigureOut">
              <a:rPr lang="en-AU" smtClean="0"/>
              <a:t>15/6/21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114D3-0B9D-4746-A331-4A82C1DA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F53CC-A024-4965-A7B3-FCF4B3D2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270CA-42FE-4FD9-ABF4-F7FFE97680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22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066D-7BF8-4751-8F16-66F37AB2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128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2D2E7-3CE0-4727-8FE4-9490569C7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1281"/>
            </a:lvl1pPr>
            <a:lvl2pPr>
              <a:defRPr sz="1121"/>
            </a:lvl2pPr>
            <a:lvl3pPr>
              <a:defRPr sz="961"/>
            </a:lvl3pPr>
            <a:lvl4pPr>
              <a:defRPr sz="801"/>
            </a:lvl4pPr>
            <a:lvl5pPr>
              <a:defRPr sz="801"/>
            </a:lvl5pPr>
            <a:lvl6pPr>
              <a:defRPr sz="801"/>
            </a:lvl6pPr>
            <a:lvl7pPr>
              <a:defRPr sz="801"/>
            </a:lvl7pPr>
            <a:lvl8pPr>
              <a:defRPr sz="801"/>
            </a:lvl8pPr>
            <a:lvl9pPr>
              <a:defRPr sz="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0E4D4-1B48-4A71-8729-3763961AB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"/>
            </a:lvl1pPr>
            <a:lvl2pPr marL="183026" indent="0">
              <a:buNone/>
              <a:defRPr sz="560"/>
            </a:lvl2pPr>
            <a:lvl3pPr marL="366053" indent="0">
              <a:buNone/>
              <a:defRPr sz="480"/>
            </a:lvl3pPr>
            <a:lvl4pPr marL="549079" indent="0">
              <a:buNone/>
              <a:defRPr sz="400"/>
            </a:lvl4pPr>
            <a:lvl5pPr marL="732106" indent="0">
              <a:buNone/>
              <a:defRPr sz="400"/>
            </a:lvl5pPr>
            <a:lvl6pPr marL="915133" indent="0">
              <a:buNone/>
              <a:defRPr sz="400"/>
            </a:lvl6pPr>
            <a:lvl7pPr marL="1098159" indent="0">
              <a:buNone/>
              <a:defRPr sz="400"/>
            </a:lvl7pPr>
            <a:lvl8pPr marL="1281185" indent="0">
              <a:buNone/>
              <a:defRPr sz="400"/>
            </a:lvl8pPr>
            <a:lvl9pPr marL="146421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02E59-759C-4BFD-AB9F-A54B8B70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5DAD3-1CCA-4AFD-AD5E-951AA82E6BDD}" type="datetimeFigureOut">
              <a:rPr lang="en-AU" smtClean="0"/>
              <a:t>15/6/21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9469B-8C8A-4BBD-8C04-3617197B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55E49-1D86-4295-A36A-D199E607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270CA-42FE-4FD9-ABF4-F7FFE97680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8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28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6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366053" rtl="0" eaLnBrk="1" latinLnBrk="0" hangingPunct="1">
        <a:lnSpc>
          <a:spcPct val="90000"/>
        </a:lnSpc>
        <a:spcBef>
          <a:spcPct val="0"/>
        </a:spcBef>
        <a:buNone/>
        <a:defRPr sz="17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513" indent="-91513" algn="l" defTabSz="36605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1" kern="1200">
          <a:solidFill>
            <a:schemeClr val="tx1"/>
          </a:solidFill>
          <a:latin typeface="+mn-lt"/>
          <a:ea typeface="+mn-ea"/>
          <a:cs typeface="+mn-cs"/>
        </a:defRPr>
      </a:lvl1pPr>
      <a:lvl2pPr marL="274540" indent="-91513" algn="l" defTabSz="36605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1" kern="1200">
          <a:solidFill>
            <a:schemeClr val="tx1"/>
          </a:solidFill>
          <a:latin typeface="+mn-lt"/>
          <a:ea typeface="+mn-ea"/>
          <a:cs typeface="+mn-cs"/>
        </a:defRPr>
      </a:lvl2pPr>
      <a:lvl3pPr marL="457566" indent="-91513" algn="l" defTabSz="36605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1" kern="1200">
          <a:solidFill>
            <a:schemeClr val="tx1"/>
          </a:solidFill>
          <a:latin typeface="+mn-lt"/>
          <a:ea typeface="+mn-ea"/>
          <a:cs typeface="+mn-cs"/>
        </a:defRPr>
      </a:lvl3pPr>
      <a:lvl4pPr marL="640593" indent="-91513" algn="l" defTabSz="36605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1" kern="1200">
          <a:solidFill>
            <a:schemeClr val="tx1"/>
          </a:solidFill>
          <a:latin typeface="+mn-lt"/>
          <a:ea typeface="+mn-ea"/>
          <a:cs typeface="+mn-cs"/>
        </a:defRPr>
      </a:lvl4pPr>
      <a:lvl5pPr marL="823619" indent="-91513" algn="l" defTabSz="36605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1" kern="1200">
          <a:solidFill>
            <a:schemeClr val="tx1"/>
          </a:solidFill>
          <a:latin typeface="+mn-lt"/>
          <a:ea typeface="+mn-ea"/>
          <a:cs typeface="+mn-cs"/>
        </a:defRPr>
      </a:lvl5pPr>
      <a:lvl6pPr marL="1006646" indent="-91513" algn="l" defTabSz="36605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1" kern="1200">
          <a:solidFill>
            <a:schemeClr val="tx1"/>
          </a:solidFill>
          <a:latin typeface="+mn-lt"/>
          <a:ea typeface="+mn-ea"/>
          <a:cs typeface="+mn-cs"/>
        </a:defRPr>
      </a:lvl6pPr>
      <a:lvl7pPr marL="1189672" indent="-91513" algn="l" defTabSz="36605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1" kern="1200">
          <a:solidFill>
            <a:schemeClr val="tx1"/>
          </a:solidFill>
          <a:latin typeface="+mn-lt"/>
          <a:ea typeface="+mn-ea"/>
          <a:cs typeface="+mn-cs"/>
        </a:defRPr>
      </a:lvl7pPr>
      <a:lvl8pPr marL="1372699" indent="-91513" algn="l" defTabSz="36605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1" kern="1200">
          <a:solidFill>
            <a:schemeClr val="tx1"/>
          </a:solidFill>
          <a:latin typeface="+mn-lt"/>
          <a:ea typeface="+mn-ea"/>
          <a:cs typeface="+mn-cs"/>
        </a:defRPr>
      </a:lvl8pPr>
      <a:lvl9pPr marL="1555725" indent="-91513" algn="l" defTabSz="36605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6053" rtl="0" eaLnBrk="1" latinLnBrk="0" hangingPunct="1">
        <a:defRPr sz="721" kern="1200">
          <a:solidFill>
            <a:schemeClr val="tx1"/>
          </a:solidFill>
          <a:latin typeface="+mn-lt"/>
          <a:ea typeface="+mn-ea"/>
          <a:cs typeface="+mn-cs"/>
        </a:defRPr>
      </a:lvl1pPr>
      <a:lvl2pPr marL="183026" algn="l" defTabSz="366053" rtl="0" eaLnBrk="1" latinLnBrk="0" hangingPunct="1">
        <a:defRPr sz="721" kern="1200">
          <a:solidFill>
            <a:schemeClr val="tx1"/>
          </a:solidFill>
          <a:latin typeface="+mn-lt"/>
          <a:ea typeface="+mn-ea"/>
          <a:cs typeface="+mn-cs"/>
        </a:defRPr>
      </a:lvl2pPr>
      <a:lvl3pPr marL="366053" algn="l" defTabSz="366053" rtl="0" eaLnBrk="1" latinLnBrk="0" hangingPunct="1">
        <a:defRPr sz="721" kern="1200">
          <a:solidFill>
            <a:schemeClr val="tx1"/>
          </a:solidFill>
          <a:latin typeface="+mn-lt"/>
          <a:ea typeface="+mn-ea"/>
          <a:cs typeface="+mn-cs"/>
        </a:defRPr>
      </a:lvl3pPr>
      <a:lvl4pPr marL="549079" algn="l" defTabSz="366053" rtl="0" eaLnBrk="1" latinLnBrk="0" hangingPunct="1">
        <a:defRPr sz="721" kern="1200">
          <a:solidFill>
            <a:schemeClr val="tx1"/>
          </a:solidFill>
          <a:latin typeface="+mn-lt"/>
          <a:ea typeface="+mn-ea"/>
          <a:cs typeface="+mn-cs"/>
        </a:defRPr>
      </a:lvl4pPr>
      <a:lvl5pPr marL="732106" algn="l" defTabSz="366053" rtl="0" eaLnBrk="1" latinLnBrk="0" hangingPunct="1">
        <a:defRPr sz="721" kern="1200">
          <a:solidFill>
            <a:schemeClr val="tx1"/>
          </a:solidFill>
          <a:latin typeface="+mn-lt"/>
          <a:ea typeface="+mn-ea"/>
          <a:cs typeface="+mn-cs"/>
        </a:defRPr>
      </a:lvl5pPr>
      <a:lvl6pPr marL="915133" algn="l" defTabSz="366053" rtl="0" eaLnBrk="1" latinLnBrk="0" hangingPunct="1">
        <a:defRPr sz="721" kern="1200">
          <a:solidFill>
            <a:schemeClr val="tx1"/>
          </a:solidFill>
          <a:latin typeface="+mn-lt"/>
          <a:ea typeface="+mn-ea"/>
          <a:cs typeface="+mn-cs"/>
        </a:defRPr>
      </a:lvl6pPr>
      <a:lvl7pPr marL="1098159" algn="l" defTabSz="366053" rtl="0" eaLnBrk="1" latinLnBrk="0" hangingPunct="1">
        <a:defRPr sz="721" kern="1200">
          <a:solidFill>
            <a:schemeClr val="tx1"/>
          </a:solidFill>
          <a:latin typeface="+mn-lt"/>
          <a:ea typeface="+mn-ea"/>
          <a:cs typeface="+mn-cs"/>
        </a:defRPr>
      </a:lvl7pPr>
      <a:lvl8pPr marL="1281185" algn="l" defTabSz="366053" rtl="0" eaLnBrk="1" latinLnBrk="0" hangingPunct="1">
        <a:defRPr sz="721" kern="1200">
          <a:solidFill>
            <a:schemeClr val="tx1"/>
          </a:solidFill>
          <a:latin typeface="+mn-lt"/>
          <a:ea typeface="+mn-ea"/>
          <a:cs typeface="+mn-cs"/>
        </a:defRPr>
      </a:lvl8pPr>
      <a:lvl9pPr marL="1464212" algn="l" defTabSz="366053" rtl="0" eaLnBrk="1" latinLnBrk="0" hangingPunct="1">
        <a:defRPr sz="7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8844">
          <p15:clr>
            <a:srgbClr val="F26B43"/>
          </p15:clr>
        </p15:guide>
        <p15:guide id="3" pos="10205">
          <p15:clr>
            <a:srgbClr val="F26B43"/>
          </p15:clr>
        </p15:guide>
        <p15:guide id="4" pos="18143">
          <p15:clr>
            <a:srgbClr val="F26B43"/>
          </p15:clr>
        </p15:guide>
        <p15:guide id="5" pos="9524">
          <p15:clr>
            <a:srgbClr val="F26B43"/>
          </p15:clr>
        </p15:guide>
        <p15:guide id="6" orient="horz" pos="5419">
          <p15:clr>
            <a:srgbClr val="F26B43"/>
          </p15:clr>
        </p15:guide>
        <p15:guide id="7" orient="horz" pos="133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6961-0C4B-4C16-9C6D-E4A87020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19113"/>
            <a:ext cx="12191998" cy="2387600"/>
          </a:xfrm>
        </p:spPr>
        <p:txBody>
          <a:bodyPr/>
          <a:lstStyle/>
          <a:p>
            <a:r>
              <a:rPr lang="en-AU" sz="5400" dirty="0"/>
              <a:t>Sugars and aroma compounds in single grape berries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08661-C31F-4DFE-924A-1C9BEC6D1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98788"/>
            <a:ext cx="12191998" cy="583756"/>
          </a:xfrm>
        </p:spPr>
        <p:txBody>
          <a:bodyPr/>
          <a:lstStyle/>
          <a:p>
            <a:r>
              <a:rPr lang="en-AU" sz="3000" dirty="0"/>
              <a:t>The effect of hang time and berry development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837D2D-EF89-9A4C-8407-706ED1714CF5}"/>
              </a:ext>
            </a:extLst>
          </p:cNvPr>
          <p:cNvSpPr txBox="1">
            <a:spLocks/>
          </p:cNvSpPr>
          <p:nvPr/>
        </p:nvSpPr>
        <p:spPr>
          <a:xfrm>
            <a:off x="0" y="4240181"/>
            <a:ext cx="12191998" cy="1371160"/>
          </a:xfrm>
        </p:spPr>
        <p:txBody>
          <a:bodyPr/>
          <a:lstStyle>
            <a:lvl1pPr marL="0" indent="0" algn="ctr" defTabSz="366053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100" b="1" dirty="0"/>
              <a:t>Pietro Previtali</a:t>
            </a:r>
          </a:p>
          <a:p>
            <a:r>
              <a:rPr lang="en-AU" sz="2100" dirty="0"/>
              <a:t>Christopher Ford </a:t>
            </a:r>
            <a:r>
              <a:rPr lang="en-AU" sz="2100" dirty="0">
                <a:solidFill>
                  <a:schemeClr val="tx2"/>
                </a:solidFill>
              </a:rPr>
              <a:t>(UofA)</a:t>
            </a:r>
          </a:p>
          <a:p>
            <a:r>
              <a:rPr lang="en-AU" sz="2100" dirty="0"/>
              <a:t>Dimitra Capone </a:t>
            </a:r>
            <a:r>
              <a:rPr lang="en-AU" sz="2100" dirty="0">
                <a:solidFill>
                  <a:schemeClr val="tx2"/>
                </a:solidFill>
              </a:rPr>
              <a:t>(UofA)</a:t>
            </a:r>
          </a:p>
          <a:p>
            <a:r>
              <a:rPr lang="en-AU" sz="2100" dirty="0"/>
              <a:t>Kerry Wilkinson </a:t>
            </a:r>
            <a:r>
              <a:rPr lang="en-AU" sz="2100" dirty="0">
                <a:solidFill>
                  <a:schemeClr val="tx2"/>
                </a:solidFill>
              </a:rPr>
              <a:t>(UofA)</a:t>
            </a:r>
          </a:p>
          <a:p>
            <a:r>
              <a:rPr lang="en-AU" sz="2100" dirty="0"/>
              <a:t>Nick Dokoozlian </a:t>
            </a:r>
            <a:r>
              <a:rPr lang="en-AU" sz="2100" dirty="0">
                <a:solidFill>
                  <a:schemeClr val="tx2"/>
                </a:solidFill>
              </a:rPr>
              <a:t>(E. &amp; J. Gallo Winery)</a:t>
            </a:r>
          </a:p>
          <a:p>
            <a:endParaRPr lang="en-AU" sz="21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016835-BCEF-644A-BCD4-F674F9F11CAC}"/>
              </a:ext>
            </a:extLst>
          </p:cNvPr>
          <p:cNvSpPr txBox="1">
            <a:spLocks/>
          </p:cNvSpPr>
          <p:nvPr/>
        </p:nvSpPr>
        <p:spPr>
          <a:xfrm>
            <a:off x="1524001" y="6330406"/>
            <a:ext cx="9143999" cy="346619"/>
          </a:xfrm>
        </p:spPr>
        <p:txBody>
          <a:bodyPr/>
          <a:lstStyle>
            <a:lvl1pPr marL="0" indent="0" algn="ctr" defTabSz="366053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366053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Crush Symposium 2021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619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CBB2CC-E98A-264F-8075-8FBD4702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49042"/>
            <a:ext cx="11582401" cy="625012"/>
          </a:xfrm>
        </p:spPr>
        <p:txBody>
          <a:bodyPr/>
          <a:lstStyle/>
          <a:p>
            <a:r>
              <a:rPr lang="en-AU" sz="3200" dirty="0"/>
              <a:t>TWO KEY BERRY QUALITY TRAITS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D997A-00AA-AF42-BF7A-0BF208BF06D4}"/>
              </a:ext>
            </a:extLst>
          </p:cNvPr>
          <p:cNvSpPr txBox="1"/>
          <p:nvPr/>
        </p:nvSpPr>
        <p:spPr>
          <a:xfrm>
            <a:off x="57561" y="6457542"/>
            <a:ext cx="10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0FD608-8F01-0246-B942-8B779A3134FA}"/>
              </a:ext>
            </a:extLst>
          </p:cNvPr>
          <p:cNvGrpSpPr/>
          <p:nvPr/>
        </p:nvGrpSpPr>
        <p:grpSpPr>
          <a:xfrm>
            <a:off x="5325954" y="2865792"/>
            <a:ext cx="1415144" cy="2416629"/>
            <a:chOff x="5433525" y="2939144"/>
            <a:chExt cx="1324947" cy="181946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FFBAB9D-16AD-D941-ADC3-ADE1BED49584}"/>
                </a:ext>
              </a:extLst>
            </p:cNvPr>
            <p:cNvSpPr/>
            <p:nvPr/>
          </p:nvSpPr>
          <p:spPr>
            <a:xfrm>
              <a:off x="5433525" y="3191070"/>
              <a:ext cx="1324947" cy="1567543"/>
            </a:xfrm>
            <a:prstGeom prst="ellipse">
              <a:avLst/>
            </a:prstGeom>
            <a:solidFill>
              <a:srgbClr val="E0E346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40" name="Trapezoid 39">
              <a:extLst>
                <a:ext uri="{FF2B5EF4-FFF2-40B4-BE49-F238E27FC236}">
                  <a16:creationId xmlns:a16="http://schemas.microsoft.com/office/drawing/2014/main" id="{95DD0125-F784-BF4F-984C-1D7C33F06021}"/>
                </a:ext>
              </a:extLst>
            </p:cNvPr>
            <p:cNvSpPr/>
            <p:nvPr/>
          </p:nvSpPr>
          <p:spPr>
            <a:xfrm>
              <a:off x="6001138" y="2939144"/>
              <a:ext cx="189720" cy="261257"/>
            </a:xfrm>
            <a:prstGeom prst="trapezoid">
              <a:avLst/>
            </a:prstGeom>
            <a:solidFill>
              <a:schemeClr val="accent4"/>
            </a:solidFill>
            <a:ln w="38100">
              <a:solidFill>
                <a:srgbClr val="AB7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DD32AF-F935-324D-A4E8-3B3CCF29AB9D}"/>
                </a:ext>
              </a:extLst>
            </p:cNvPr>
            <p:cNvSpPr/>
            <p:nvPr/>
          </p:nvSpPr>
          <p:spPr>
            <a:xfrm>
              <a:off x="5931160" y="3725247"/>
              <a:ext cx="133741" cy="49918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AB7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6AB8184-4E04-B543-BA91-246E30FE2570}"/>
                </a:ext>
              </a:extLst>
            </p:cNvPr>
            <p:cNvSpPr/>
            <p:nvPr/>
          </p:nvSpPr>
          <p:spPr>
            <a:xfrm>
              <a:off x="6127098" y="3725247"/>
              <a:ext cx="133741" cy="49918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AB7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7030A0"/>
                  </a:solidFill>
                </a:ln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3A97F44-D450-3C4C-B67D-A074E637F690}"/>
              </a:ext>
            </a:extLst>
          </p:cNvPr>
          <p:cNvSpPr txBox="1"/>
          <p:nvPr/>
        </p:nvSpPr>
        <p:spPr>
          <a:xfrm>
            <a:off x="1505069" y="1482585"/>
            <a:ext cx="252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Sugars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5A28C3-2199-2F4F-B899-D46CE2C9BD54}"/>
              </a:ext>
            </a:extLst>
          </p:cNvPr>
          <p:cNvSpPr txBox="1"/>
          <p:nvPr/>
        </p:nvSpPr>
        <p:spPr>
          <a:xfrm>
            <a:off x="7824401" y="1036934"/>
            <a:ext cx="317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Aroma compounds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E2A959-8459-9347-A128-B19B782EF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09" y="1702450"/>
            <a:ext cx="1182748" cy="83369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9FBA6CB-C6B0-5044-A0F3-5ABDA46D268B}"/>
              </a:ext>
            </a:extLst>
          </p:cNvPr>
          <p:cNvSpPr txBox="1"/>
          <p:nvPr/>
        </p:nvSpPr>
        <p:spPr>
          <a:xfrm>
            <a:off x="8291686" y="1482585"/>
            <a:ext cx="14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976BBD-0631-6E45-A9C8-06E8E97873C3}"/>
              </a:ext>
            </a:extLst>
          </p:cNvPr>
          <p:cNvSpPr txBox="1"/>
          <p:nvPr/>
        </p:nvSpPr>
        <p:spPr>
          <a:xfrm>
            <a:off x="6622232" y="2762165"/>
            <a:ext cx="14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7B3AF2-7DE5-0A48-8BDC-CD2FBF9967BA}"/>
              </a:ext>
            </a:extLst>
          </p:cNvPr>
          <p:cNvSpPr txBox="1"/>
          <p:nvPr/>
        </p:nvSpPr>
        <p:spPr>
          <a:xfrm>
            <a:off x="10334580" y="1552072"/>
            <a:ext cx="14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Jammy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F38869-8924-D74D-82F3-ED053240318F}"/>
              </a:ext>
            </a:extLst>
          </p:cNvPr>
          <p:cNvSpPr txBox="1"/>
          <p:nvPr/>
        </p:nvSpPr>
        <p:spPr>
          <a:xfrm>
            <a:off x="7821531" y="3112695"/>
            <a:ext cx="14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Floral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E5222A-BBEA-BA49-BC1B-5FB9CE395305}"/>
              </a:ext>
            </a:extLst>
          </p:cNvPr>
          <p:cNvSpPr txBox="1"/>
          <p:nvPr/>
        </p:nvSpPr>
        <p:spPr>
          <a:xfrm>
            <a:off x="9020830" y="2494185"/>
            <a:ext cx="14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Savoury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B72C9A-EDC5-6940-A7F6-A1BFB0C2D3C0}"/>
              </a:ext>
            </a:extLst>
          </p:cNvPr>
          <p:cNvSpPr txBox="1"/>
          <p:nvPr/>
        </p:nvSpPr>
        <p:spPr>
          <a:xfrm>
            <a:off x="10827408" y="2642202"/>
            <a:ext cx="14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D28078-B89E-B64D-8641-C57C3E03F7F9}"/>
              </a:ext>
            </a:extLst>
          </p:cNvPr>
          <p:cNvSpPr txBox="1"/>
          <p:nvPr/>
        </p:nvSpPr>
        <p:spPr>
          <a:xfrm>
            <a:off x="10033658" y="3753001"/>
            <a:ext cx="14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Citrus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E6AD3B-1A49-9A4E-ABD8-4D57A9F06D0D}"/>
              </a:ext>
            </a:extLst>
          </p:cNvPr>
          <p:cNvSpPr txBox="1"/>
          <p:nvPr/>
        </p:nvSpPr>
        <p:spPr>
          <a:xfrm>
            <a:off x="6409257" y="1575397"/>
            <a:ext cx="14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Dark fruit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3" name="Picture 2" descr="A picture containing sitting, table, large, food&#10;&#10;Description automatically generated">
            <a:extLst>
              <a:ext uri="{FF2B5EF4-FFF2-40B4-BE49-F238E27FC236}">
                <a16:creationId xmlns:a16="http://schemas.microsoft.com/office/drawing/2014/main" id="{34DDBC6E-3BCD-6441-92EF-C9BAD23FE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96" y="1696438"/>
            <a:ext cx="810390" cy="810390"/>
          </a:xfrm>
          <a:prstGeom prst="rect">
            <a:avLst/>
          </a:prstGeom>
        </p:spPr>
      </p:pic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9F5B248C-B524-9642-A1C3-8B14C9385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516" y="2744776"/>
            <a:ext cx="1007675" cy="1007675"/>
          </a:xfrm>
          <a:prstGeom prst="rect">
            <a:avLst/>
          </a:prstGeom>
        </p:spPr>
      </p:pic>
      <p:pic>
        <p:nvPicPr>
          <p:cNvPr id="9" name="Picture 8" descr="A picture containing green, sitting, apple, fruit&#10;&#10;Description automatically generated">
            <a:extLst>
              <a:ext uri="{FF2B5EF4-FFF2-40B4-BE49-F238E27FC236}">
                <a16:creationId xmlns:a16="http://schemas.microsoft.com/office/drawing/2014/main" id="{0698F124-2E0D-5F43-B9E5-3CF210EB7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19" y="3181195"/>
            <a:ext cx="479969" cy="609987"/>
          </a:xfrm>
          <a:prstGeom prst="rect">
            <a:avLst/>
          </a:prstGeom>
        </p:spPr>
      </p:pic>
      <p:pic>
        <p:nvPicPr>
          <p:cNvPr id="11" name="Picture 10" descr="A picture containing orange, table, fruit, oranges&#10;&#10;Description automatically generated">
            <a:extLst>
              <a:ext uri="{FF2B5EF4-FFF2-40B4-BE49-F238E27FC236}">
                <a16:creationId xmlns:a16="http://schemas.microsoft.com/office/drawing/2014/main" id="{7B0DAEC4-6C2D-9F4C-9EFA-60DC53A51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79" y="3797825"/>
            <a:ext cx="1231436" cy="1231436"/>
          </a:xfrm>
          <a:prstGeom prst="rect">
            <a:avLst/>
          </a:prstGeom>
        </p:spPr>
      </p:pic>
      <p:pic>
        <p:nvPicPr>
          <p:cNvPr id="15" name="Picture 14" descr="A slice of orange fruit&#10;&#10;Description automatically generated">
            <a:extLst>
              <a:ext uri="{FF2B5EF4-FFF2-40B4-BE49-F238E27FC236}">
                <a16:creationId xmlns:a16="http://schemas.microsoft.com/office/drawing/2014/main" id="{E7B0180A-CFCD-FB49-97B6-CBE88D2F3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148" y="4123433"/>
            <a:ext cx="1050995" cy="757884"/>
          </a:xfrm>
          <a:prstGeom prst="rect">
            <a:avLst/>
          </a:prstGeom>
        </p:spPr>
      </p:pic>
      <p:pic>
        <p:nvPicPr>
          <p:cNvPr id="17" name="Picture 16" descr="A picture containing doughnut, chocolate, olive, donut&#10;&#10;Description automatically generated">
            <a:extLst>
              <a:ext uri="{FF2B5EF4-FFF2-40B4-BE49-F238E27FC236}">
                <a16:creationId xmlns:a16="http://schemas.microsoft.com/office/drawing/2014/main" id="{94A9842F-2545-A64C-8027-BD9E0C533C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23065" r="6959" b="12603"/>
          <a:stretch/>
        </p:blipFill>
        <p:spPr>
          <a:xfrm>
            <a:off x="9259026" y="2893610"/>
            <a:ext cx="919802" cy="510972"/>
          </a:xfrm>
          <a:prstGeom prst="rect">
            <a:avLst/>
          </a:prstGeom>
        </p:spPr>
      </p:pic>
      <p:pic>
        <p:nvPicPr>
          <p:cNvPr id="19" name="Picture 18" descr="A close up of a flower&#10;&#10;Description automatically generated">
            <a:extLst>
              <a:ext uri="{FF2B5EF4-FFF2-40B4-BE49-F238E27FC236}">
                <a16:creationId xmlns:a16="http://schemas.microsoft.com/office/drawing/2014/main" id="{96AF31E6-1198-4A45-A1CE-1B4F429BBE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26" y="3430614"/>
            <a:ext cx="1143028" cy="765691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3C811A7-753A-D349-BB81-89487EB60D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74" y="1881983"/>
            <a:ext cx="1024463" cy="669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01C608-DF2D-1545-8C8B-F67D364F8E5F}"/>
              </a:ext>
            </a:extLst>
          </p:cNvPr>
          <p:cNvSpPr txBox="1"/>
          <p:nvPr/>
        </p:nvSpPr>
        <p:spPr>
          <a:xfrm>
            <a:off x="3239756" y="3013028"/>
            <a:ext cx="2073018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Skin vs pulp?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EB355-EDE8-7C45-80CA-C610849F5EA8}"/>
              </a:ext>
            </a:extLst>
          </p:cNvPr>
          <p:cNvSpPr txBox="1"/>
          <p:nvPr/>
        </p:nvSpPr>
        <p:spPr>
          <a:xfrm>
            <a:off x="3162334" y="5066977"/>
            <a:ext cx="207301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Metabolic connection?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32E66D-29B1-3841-BF9E-950522EB246F}"/>
              </a:ext>
            </a:extLst>
          </p:cNvPr>
          <p:cNvSpPr txBox="1"/>
          <p:nvPr/>
        </p:nvSpPr>
        <p:spPr>
          <a:xfrm>
            <a:off x="1354561" y="3870725"/>
            <a:ext cx="299686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Different concentration ranges?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3FB1FE-C601-1240-AF69-EF5B37A2B447}"/>
              </a:ext>
            </a:extLst>
          </p:cNvPr>
          <p:cNvSpPr txBox="1"/>
          <p:nvPr/>
        </p:nvSpPr>
        <p:spPr>
          <a:xfrm>
            <a:off x="5494851" y="5691453"/>
            <a:ext cx="2542525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Temporal frame?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CEF3EE-21B7-6041-A991-F6526064731F}"/>
              </a:ext>
            </a:extLst>
          </p:cNvPr>
          <p:cNvSpPr txBox="1"/>
          <p:nvPr/>
        </p:nvSpPr>
        <p:spPr>
          <a:xfrm>
            <a:off x="6999383" y="4612857"/>
            <a:ext cx="2542525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Effects of climate change?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18D217-61CE-624B-B016-A114FC52836E}"/>
              </a:ext>
            </a:extLst>
          </p:cNvPr>
          <p:cNvSpPr txBox="1"/>
          <p:nvPr/>
        </p:nvSpPr>
        <p:spPr>
          <a:xfrm>
            <a:off x="1064559" y="2219210"/>
            <a:ext cx="333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Glucose and fructose (mainly)</a:t>
            </a:r>
          </a:p>
        </p:txBody>
      </p:sp>
    </p:spTree>
    <p:extLst>
      <p:ext uri="{BB962C8B-B14F-4D97-AF65-F5344CB8AC3E}">
        <p14:creationId xmlns:p14="http://schemas.microsoft.com/office/powerpoint/2010/main" val="13610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DE0F1EE-0384-B246-B588-029E0BCC66E3}"/>
              </a:ext>
            </a:extLst>
          </p:cNvPr>
          <p:cNvSpPr txBox="1"/>
          <p:nvPr/>
        </p:nvSpPr>
        <p:spPr>
          <a:xfrm>
            <a:off x="4630264" y="1800451"/>
            <a:ext cx="5801280" cy="3492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of single berry approach advocated by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Coombe 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(1980, 1987)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Recently adopted in transcriptomics and other metabolic studies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(Higginson 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Shahood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Inherent difficulties of analyzing single berries</a:t>
            </a:r>
          </a:p>
        </p:txBody>
      </p:sp>
      <p:pic>
        <p:nvPicPr>
          <p:cNvPr id="34" name="Picture 33" descr="Calendar&#10;&#10;Description automatically generated">
            <a:extLst>
              <a:ext uri="{FF2B5EF4-FFF2-40B4-BE49-F238E27FC236}">
                <a16:creationId xmlns:a16="http://schemas.microsoft.com/office/drawing/2014/main" id="{026A732D-FF6D-E247-848B-773E78544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9"/>
          <a:stretch/>
        </p:blipFill>
        <p:spPr>
          <a:xfrm>
            <a:off x="4623914" y="1653436"/>
            <a:ext cx="5818662" cy="41732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E793EA-2389-B749-9FC5-C675BB960638}"/>
              </a:ext>
            </a:extLst>
          </p:cNvPr>
          <p:cNvSpPr txBox="1"/>
          <p:nvPr/>
        </p:nvSpPr>
        <p:spPr>
          <a:xfrm>
            <a:off x="4630264" y="1052890"/>
            <a:ext cx="5801280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Sequential targeted sampling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(9 weeks, ~750 berries)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B8D958-8C0F-F544-B8D0-D3602524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49042"/>
            <a:ext cx="11058059" cy="625012"/>
          </a:xfrm>
        </p:spPr>
        <p:txBody>
          <a:bodyPr/>
          <a:lstStyle/>
          <a:p>
            <a:r>
              <a:rPr lang="en-AU" sz="3200" dirty="0"/>
              <a:t>DEALING WITH AN ASYNCHRONOUS PROCESS</a:t>
            </a:r>
          </a:p>
        </p:txBody>
      </p:sp>
      <p:pic>
        <p:nvPicPr>
          <p:cNvPr id="9" name="Picture 8" descr="A bunch of grapes on a vine&#10;&#10;Description automatically generated with medium confidence">
            <a:extLst>
              <a:ext uri="{FF2B5EF4-FFF2-40B4-BE49-F238E27FC236}">
                <a16:creationId xmlns:a16="http://schemas.microsoft.com/office/drawing/2014/main" id="{BA281621-C653-854C-8EFB-539F83C591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/>
          <a:stretch/>
        </p:blipFill>
        <p:spPr>
          <a:xfrm>
            <a:off x="414602" y="1118861"/>
            <a:ext cx="2805676" cy="47780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B9436-21F8-A142-A6F0-A02EC55207D7}"/>
              </a:ext>
            </a:extLst>
          </p:cNvPr>
          <p:cNvSpPr txBox="1"/>
          <p:nvPr/>
        </p:nvSpPr>
        <p:spPr>
          <a:xfrm>
            <a:off x="468558" y="5751935"/>
            <a:ext cx="2697763" cy="292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Waite Campus, UofA, V2019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6F8D07-D0A4-084C-A997-2E4BACF4AB0E}"/>
              </a:ext>
            </a:extLst>
          </p:cNvPr>
          <p:cNvSpPr/>
          <p:nvPr/>
        </p:nvSpPr>
        <p:spPr>
          <a:xfrm>
            <a:off x="3372200" y="3021496"/>
            <a:ext cx="843453" cy="4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8391D1-D88E-CB41-A0D8-550A9C87AA58}"/>
              </a:ext>
            </a:extLst>
          </p:cNvPr>
          <p:cNvSpPr txBox="1"/>
          <p:nvPr/>
        </p:nvSpPr>
        <p:spPr>
          <a:xfrm>
            <a:off x="9724586" y="5961527"/>
            <a:ext cx="2473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Previtali et al., AJGWR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CD0D5-EAB1-6343-ACDC-6153BAE733CD}"/>
              </a:ext>
            </a:extLst>
          </p:cNvPr>
          <p:cNvSpPr txBox="1"/>
          <p:nvPr/>
        </p:nvSpPr>
        <p:spPr>
          <a:xfrm>
            <a:off x="57561" y="6457542"/>
            <a:ext cx="10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58E29-E05E-5E48-95DC-C155841D490E}"/>
              </a:ext>
            </a:extLst>
          </p:cNvPr>
          <p:cNvSpPr txBox="1"/>
          <p:nvPr/>
        </p:nvSpPr>
        <p:spPr>
          <a:xfrm>
            <a:off x="10431544" y="1735665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Times" pitchFamily="2" charset="0"/>
                <a:cs typeface="Arial" panose="020B0604020202020204" pitchFamily="34" charset="0"/>
              </a:rPr>
              <a:t>Shrivelled</a:t>
            </a:r>
            <a:r>
              <a:rPr lang="en-US" sz="1500" dirty="0">
                <a:latin typeface="Times" pitchFamily="2" charset="0"/>
                <a:cs typeface="Arial" panose="020B0604020202020204" pitchFamily="34" charset="0"/>
              </a:rPr>
              <a:t> (&gt;30Brix)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22C297-AB88-4C4F-B5A4-45F3F629FEE7}"/>
              </a:ext>
            </a:extLst>
          </p:cNvPr>
          <p:cNvSpPr txBox="1"/>
          <p:nvPr/>
        </p:nvSpPr>
        <p:spPr>
          <a:xfrm>
            <a:off x="10431544" y="2107490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7F7F7F"/>
                </a:solidFill>
                <a:latin typeface="Times" pitchFamily="2" charset="0"/>
                <a:cs typeface="Arial" panose="020B0604020202020204" pitchFamily="34" charset="0"/>
              </a:rPr>
              <a:t>Shrivelled</a:t>
            </a:r>
            <a:r>
              <a:rPr lang="en-US" sz="1500" dirty="0">
                <a:solidFill>
                  <a:srgbClr val="7F7F7F"/>
                </a:solidFill>
                <a:latin typeface="Times" pitchFamily="2" charset="0"/>
                <a:cs typeface="Arial" panose="020B0604020202020204" pitchFamily="34" charset="0"/>
              </a:rPr>
              <a:t> (&lt;30Brix)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D778AF-D78E-674C-8A30-D22603017E3B}"/>
              </a:ext>
            </a:extLst>
          </p:cNvPr>
          <p:cNvSpPr txBox="1"/>
          <p:nvPr/>
        </p:nvSpPr>
        <p:spPr>
          <a:xfrm>
            <a:off x="10431544" y="2477526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8A"/>
                </a:solidFill>
                <a:latin typeface="Times" pitchFamily="2" charset="0"/>
                <a:cs typeface="Arial" panose="020B0604020202020204" pitchFamily="34" charset="0"/>
              </a:rPr>
              <a:t>Blue (&gt;24Brix)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326E3C-253B-164B-B0B3-E01C5CB3839B}"/>
              </a:ext>
            </a:extLst>
          </p:cNvPr>
          <p:cNvSpPr txBox="1"/>
          <p:nvPr/>
        </p:nvSpPr>
        <p:spPr>
          <a:xfrm>
            <a:off x="10431544" y="2851172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483D8B"/>
                </a:solidFill>
                <a:latin typeface="Times" pitchFamily="2" charset="0"/>
                <a:cs typeface="Arial" panose="020B0604020202020204" pitchFamily="34" charset="0"/>
              </a:rPr>
              <a:t>Blue (&gt;20Brix)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E4B195-24B4-A04E-8871-1EFEBDD56642}"/>
              </a:ext>
            </a:extLst>
          </p:cNvPr>
          <p:cNvSpPr txBox="1"/>
          <p:nvPr/>
        </p:nvSpPr>
        <p:spPr>
          <a:xfrm>
            <a:off x="10431544" y="3216089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6A5ACD"/>
                </a:solidFill>
                <a:latin typeface="Times" pitchFamily="2" charset="0"/>
                <a:cs typeface="Arial" panose="020B0604020202020204" pitchFamily="34" charset="0"/>
              </a:rPr>
              <a:t>Blue (&lt;20Brix)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E5220A-737C-EC4B-A419-9EB33CD6EB47}"/>
              </a:ext>
            </a:extLst>
          </p:cNvPr>
          <p:cNvSpPr txBox="1"/>
          <p:nvPr/>
        </p:nvSpPr>
        <p:spPr>
          <a:xfrm>
            <a:off x="10431544" y="3591699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8B4789"/>
                </a:solidFill>
                <a:latin typeface="Times" pitchFamily="2" charset="0"/>
                <a:cs typeface="Arial" panose="020B0604020202020204" pitchFamily="34" charset="0"/>
              </a:rPr>
              <a:t>Purple/red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BB31CC-468F-194A-B936-71EB6A94131F}"/>
              </a:ext>
            </a:extLst>
          </p:cNvPr>
          <p:cNvSpPr txBox="1"/>
          <p:nvPr/>
        </p:nvSpPr>
        <p:spPr>
          <a:xfrm>
            <a:off x="10431544" y="3964240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E9967A"/>
                </a:solidFill>
                <a:latin typeface="Times" pitchFamily="2" charset="0"/>
                <a:cs typeface="Arial" panose="020B0604020202020204" pitchFamily="34" charset="0"/>
              </a:rPr>
              <a:t>Pink/blush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3C19-EA5F-6C45-9172-87114278E86F}"/>
              </a:ext>
            </a:extLst>
          </p:cNvPr>
          <p:cNvSpPr txBox="1"/>
          <p:nvPr/>
        </p:nvSpPr>
        <p:spPr>
          <a:xfrm>
            <a:off x="10431544" y="4331968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BCEE68"/>
                </a:solidFill>
                <a:latin typeface="Times" pitchFamily="2" charset="0"/>
                <a:cs typeface="Arial" panose="020B0604020202020204" pitchFamily="34" charset="0"/>
              </a:rPr>
              <a:t>Green soft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E7B187-482E-254E-B12E-9F64DDEF036B}"/>
              </a:ext>
            </a:extLst>
          </p:cNvPr>
          <p:cNvSpPr txBox="1"/>
          <p:nvPr/>
        </p:nvSpPr>
        <p:spPr>
          <a:xfrm>
            <a:off x="10431544" y="4702794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9ACD32"/>
                </a:solidFill>
                <a:latin typeface="Times" pitchFamily="2" charset="0"/>
                <a:cs typeface="Arial" panose="020B0604020202020204" pitchFamily="34" charset="0"/>
              </a:rPr>
              <a:t>Green hard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10DE5-9BE8-C044-8A45-00BE43B5A005}"/>
              </a:ext>
            </a:extLst>
          </p:cNvPr>
          <p:cNvSpPr txBox="1"/>
          <p:nvPr/>
        </p:nvSpPr>
        <p:spPr>
          <a:xfrm>
            <a:off x="10431544" y="5077582"/>
            <a:ext cx="184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FF7F"/>
                </a:solidFill>
                <a:latin typeface="Times" pitchFamily="2" charset="0"/>
                <a:cs typeface="Arial" panose="020B0604020202020204" pitchFamily="34" charset="0"/>
              </a:rPr>
              <a:t>Pre-veraison</a:t>
            </a:r>
          </a:p>
        </p:txBody>
      </p:sp>
    </p:spTree>
    <p:extLst>
      <p:ext uri="{BB962C8B-B14F-4D97-AF65-F5344CB8AC3E}">
        <p14:creationId xmlns:p14="http://schemas.microsoft.com/office/powerpoint/2010/main" val="11620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4CD0D5-EAB1-6343-ACDC-6153BAE733CD}"/>
              </a:ext>
            </a:extLst>
          </p:cNvPr>
          <p:cNvSpPr txBox="1"/>
          <p:nvPr/>
        </p:nvSpPr>
        <p:spPr>
          <a:xfrm>
            <a:off x="57561" y="6457542"/>
            <a:ext cx="10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FC4F01-4A94-CB40-B2F2-1C5C8137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49042"/>
            <a:ext cx="11058059" cy="625012"/>
          </a:xfrm>
        </p:spPr>
        <p:txBody>
          <a:bodyPr/>
          <a:lstStyle/>
          <a:p>
            <a:r>
              <a:rPr lang="en-AU" sz="3200" dirty="0"/>
              <a:t>ANALYSIS OF SUGARS AND C</a:t>
            </a:r>
            <a:r>
              <a:rPr lang="en-AU" sz="3200" baseline="-25000" dirty="0"/>
              <a:t>6</a:t>
            </a:r>
            <a:r>
              <a:rPr lang="en-AU" sz="3200" dirty="0"/>
              <a:t> COMPOUNDS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9D260C-6CAE-4A4D-9F67-13A5B9E3EBFB}"/>
              </a:ext>
            </a:extLst>
          </p:cNvPr>
          <p:cNvGrpSpPr>
            <a:grpSpLocks noChangeAspect="1"/>
          </p:cNvGrpSpPr>
          <p:nvPr/>
        </p:nvGrpSpPr>
        <p:grpSpPr>
          <a:xfrm>
            <a:off x="142110" y="890746"/>
            <a:ext cx="3488113" cy="5187336"/>
            <a:chOff x="385941" y="907173"/>
            <a:chExt cx="3261219" cy="4849911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ADF7E708-6EFC-2141-867A-C78CEA17C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1"/>
            <a:stretch/>
          </p:blipFill>
          <p:spPr>
            <a:xfrm>
              <a:off x="406755" y="974054"/>
              <a:ext cx="3240405" cy="478303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AC47C9-6B35-3E4C-B280-E1508A981F04}"/>
                </a:ext>
              </a:extLst>
            </p:cNvPr>
            <p:cNvSpPr/>
            <p:nvPr/>
          </p:nvSpPr>
          <p:spPr>
            <a:xfrm>
              <a:off x="1114426" y="1040130"/>
              <a:ext cx="548640" cy="387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07BA2A-EB82-5346-BBC1-D0C4CCB41B86}"/>
                </a:ext>
              </a:extLst>
            </p:cNvPr>
            <p:cNvSpPr/>
            <p:nvPr/>
          </p:nvSpPr>
          <p:spPr>
            <a:xfrm>
              <a:off x="1093135" y="3587115"/>
              <a:ext cx="548640" cy="387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26E34B-5FAE-544A-AF0B-C935828B7EC0}"/>
                </a:ext>
              </a:extLst>
            </p:cNvPr>
            <p:cNvSpPr/>
            <p:nvPr/>
          </p:nvSpPr>
          <p:spPr>
            <a:xfrm>
              <a:off x="385942" y="907173"/>
              <a:ext cx="449438" cy="387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18492B-1ECB-6643-ADDF-59677C151117}"/>
                </a:ext>
              </a:extLst>
            </p:cNvPr>
            <p:cNvSpPr/>
            <p:nvPr/>
          </p:nvSpPr>
          <p:spPr>
            <a:xfrm>
              <a:off x="486271" y="934921"/>
              <a:ext cx="548640" cy="132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A99A32-BBF3-E34C-8321-AF3296E20F2E}"/>
                </a:ext>
              </a:extLst>
            </p:cNvPr>
            <p:cNvSpPr/>
            <p:nvPr/>
          </p:nvSpPr>
          <p:spPr>
            <a:xfrm>
              <a:off x="385941" y="5257097"/>
              <a:ext cx="349109" cy="387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A84D58-6E85-6443-AE00-F20D8B8A4565}"/>
                </a:ext>
              </a:extLst>
            </p:cNvPr>
            <p:cNvSpPr/>
            <p:nvPr/>
          </p:nvSpPr>
          <p:spPr>
            <a:xfrm>
              <a:off x="487120" y="5575332"/>
              <a:ext cx="548640" cy="132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FE39F85-A548-8D4A-9826-A5D4CF656ABE}"/>
              </a:ext>
            </a:extLst>
          </p:cNvPr>
          <p:cNvSpPr/>
          <p:nvPr/>
        </p:nvSpPr>
        <p:spPr>
          <a:xfrm>
            <a:off x="57561" y="3443119"/>
            <a:ext cx="3786204" cy="2673329"/>
          </a:xfrm>
          <a:prstGeom prst="rect">
            <a:avLst/>
          </a:prstGeom>
          <a:solidFill>
            <a:schemeClr val="bg1">
              <a:alpha val="779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A344B89-0D31-B142-9758-FF7BD6D4899D}"/>
              </a:ext>
            </a:extLst>
          </p:cNvPr>
          <p:cNvSpPr/>
          <p:nvPr/>
        </p:nvSpPr>
        <p:spPr>
          <a:xfrm>
            <a:off x="3700899" y="4845050"/>
            <a:ext cx="72189" cy="731953"/>
          </a:xfrm>
          <a:prstGeom prst="rightBracket">
            <a:avLst>
              <a:gd name="adj" fmla="val 195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1077EF-8B0C-E742-AA41-4FB6287B8C98}"/>
              </a:ext>
            </a:extLst>
          </p:cNvPr>
          <p:cNvSpPr txBox="1"/>
          <p:nvPr/>
        </p:nvSpPr>
        <p:spPr>
          <a:xfrm>
            <a:off x="3773087" y="4934027"/>
            <a:ext cx="1550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latin typeface="Times" pitchFamily="2" charset="0"/>
                <a:cs typeface="Arial" panose="020B0604020202020204" pitchFamily="34" charset="0"/>
              </a:rPr>
              <a:t>range (avg FM):</a:t>
            </a:r>
          </a:p>
          <a:p>
            <a:r>
              <a:rPr lang="en-US" sz="1500" dirty="0">
                <a:solidFill>
                  <a:schemeClr val="accent1"/>
                </a:solidFill>
                <a:latin typeface="Times" pitchFamily="2" charset="0"/>
                <a:cs typeface="Arial" panose="020B0604020202020204" pitchFamily="34" charset="0"/>
              </a:rPr>
              <a:t>0.3 -1 g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619B334-FC9D-C146-A11D-2E636B0B94E8}"/>
              </a:ext>
            </a:extLst>
          </p:cNvPr>
          <p:cNvGrpSpPr/>
          <p:nvPr/>
        </p:nvGrpSpPr>
        <p:grpSpPr>
          <a:xfrm>
            <a:off x="4096904" y="894291"/>
            <a:ext cx="8037327" cy="5122912"/>
            <a:chOff x="4096904" y="894291"/>
            <a:chExt cx="8037327" cy="512291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68D921B-B0B3-194A-B011-A0F18E1B6F55}"/>
                </a:ext>
              </a:extLst>
            </p:cNvPr>
            <p:cNvSpPr/>
            <p:nvPr/>
          </p:nvSpPr>
          <p:spPr>
            <a:xfrm>
              <a:off x="6108925" y="2035641"/>
              <a:ext cx="1302807" cy="284607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E42B857-426D-9B4C-B74B-6C3F8FC28972}"/>
                </a:ext>
              </a:extLst>
            </p:cNvPr>
            <p:cNvSpPr/>
            <p:nvPr/>
          </p:nvSpPr>
          <p:spPr>
            <a:xfrm>
              <a:off x="7411732" y="2035641"/>
              <a:ext cx="1302807" cy="2843784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591A8F-F16D-B14B-995F-A53E75918DA8}"/>
                </a:ext>
              </a:extLst>
            </p:cNvPr>
            <p:cNvGrpSpPr/>
            <p:nvPr/>
          </p:nvGrpSpPr>
          <p:grpSpPr>
            <a:xfrm>
              <a:off x="6771439" y="2567136"/>
              <a:ext cx="1280586" cy="2131331"/>
              <a:chOff x="5433525" y="2939144"/>
              <a:chExt cx="1324947" cy="181946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4D0B9AE-7868-8B48-A074-0E49EFFBEA1D}"/>
                  </a:ext>
                </a:extLst>
              </p:cNvPr>
              <p:cNvSpPr/>
              <p:nvPr/>
            </p:nvSpPr>
            <p:spPr>
              <a:xfrm>
                <a:off x="5433525" y="3191070"/>
                <a:ext cx="1324947" cy="1567543"/>
              </a:xfrm>
              <a:prstGeom prst="ellipse">
                <a:avLst/>
              </a:prstGeom>
              <a:solidFill>
                <a:srgbClr val="E0E346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7030A0"/>
                    </a:solidFill>
                  </a:ln>
                </a:endParaRPr>
              </a:p>
            </p:txBody>
          </p:sp>
          <p:sp>
            <p:nvSpPr>
              <p:cNvPr id="32" name="Trapezoid 31">
                <a:extLst>
                  <a:ext uri="{FF2B5EF4-FFF2-40B4-BE49-F238E27FC236}">
                    <a16:creationId xmlns:a16="http://schemas.microsoft.com/office/drawing/2014/main" id="{EB76E89B-8056-E04C-ABDF-EB43116E2875}"/>
                  </a:ext>
                </a:extLst>
              </p:cNvPr>
              <p:cNvSpPr/>
              <p:nvPr/>
            </p:nvSpPr>
            <p:spPr>
              <a:xfrm>
                <a:off x="6001138" y="2939144"/>
                <a:ext cx="189720" cy="261257"/>
              </a:xfrm>
              <a:prstGeom prst="trapezoid">
                <a:avLst/>
              </a:prstGeom>
              <a:solidFill>
                <a:schemeClr val="accent4"/>
              </a:solidFill>
              <a:ln w="38100">
                <a:solidFill>
                  <a:srgbClr val="AB79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F73AEF6-0003-5345-8F79-344100B9DFAB}"/>
                  </a:ext>
                </a:extLst>
              </p:cNvPr>
              <p:cNvSpPr/>
              <p:nvPr/>
            </p:nvSpPr>
            <p:spPr>
              <a:xfrm>
                <a:off x="5931160" y="3725247"/>
                <a:ext cx="133741" cy="4991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rgbClr val="AB79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7030A0"/>
                    </a:solidFill>
                  </a:ln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3C3DE26-0B46-584F-9E31-AC448D794D80}"/>
                  </a:ext>
                </a:extLst>
              </p:cNvPr>
              <p:cNvSpPr/>
              <p:nvPr/>
            </p:nvSpPr>
            <p:spPr>
              <a:xfrm>
                <a:off x="6127098" y="3725247"/>
                <a:ext cx="133741" cy="49918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rgbClr val="AB79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7030A0"/>
                    </a:solidFill>
                  </a:ln>
                </a:endParaRPr>
              </a:p>
            </p:txBody>
          </p:sp>
        </p:grpSp>
        <p:sp>
          <p:nvSpPr>
            <p:cNvPr id="35" name="Right Bracket 34">
              <a:extLst>
                <a:ext uri="{FF2B5EF4-FFF2-40B4-BE49-F238E27FC236}">
                  <a16:creationId xmlns:a16="http://schemas.microsoft.com/office/drawing/2014/main" id="{5607ABDB-1C19-D24E-950F-BB2198C8EFA1}"/>
                </a:ext>
              </a:extLst>
            </p:cNvPr>
            <p:cNvSpPr/>
            <p:nvPr/>
          </p:nvSpPr>
          <p:spPr>
            <a:xfrm rot="5400000">
              <a:off x="7391108" y="4443046"/>
              <a:ext cx="101362" cy="1165589"/>
            </a:xfrm>
            <a:prstGeom prst="rightBracket">
              <a:avLst>
                <a:gd name="adj" fmla="val 195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BEE6A9-3B65-054E-BF46-61442085C214}"/>
                </a:ext>
              </a:extLst>
            </p:cNvPr>
            <p:cNvSpPr txBox="1"/>
            <p:nvPr/>
          </p:nvSpPr>
          <p:spPr>
            <a:xfrm>
              <a:off x="6636660" y="5128976"/>
              <a:ext cx="1550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Berry mass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20FD9D-4498-B948-99C7-D483E8109D2E}"/>
                </a:ext>
              </a:extLst>
            </p:cNvPr>
            <p:cNvCxnSpPr>
              <a:cxnSpLocks/>
            </p:cNvCxnSpPr>
            <p:nvPr/>
          </p:nvCxnSpPr>
          <p:spPr>
            <a:xfrm>
              <a:off x="7413426" y="2035641"/>
              <a:ext cx="0" cy="2843784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 descr="A picture containing white, device, plastic, set&#10;&#10;Description automatically generated">
              <a:extLst>
                <a:ext uri="{FF2B5EF4-FFF2-40B4-BE49-F238E27FC236}">
                  <a16:creationId xmlns:a16="http://schemas.microsoft.com/office/drawing/2014/main" id="{6CCF8D03-F977-FA42-A92F-FF74BA748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225" y="1758418"/>
              <a:ext cx="1935679" cy="169796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13304A6-7A57-3D47-8457-F2AF58D228CE}"/>
                </a:ext>
              </a:extLst>
            </p:cNvPr>
            <p:cNvSpPr txBox="1"/>
            <p:nvPr/>
          </p:nvSpPr>
          <p:spPr>
            <a:xfrm>
              <a:off x="4096904" y="1591107"/>
              <a:ext cx="1388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TSS (°Brix)</a:t>
              </a:r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2B2BB4AC-3A72-A749-B7AF-1D9DABBDAE64}"/>
                </a:ext>
              </a:extLst>
            </p:cNvPr>
            <p:cNvSpPr/>
            <p:nvPr/>
          </p:nvSpPr>
          <p:spPr>
            <a:xfrm>
              <a:off x="8348474" y="1604586"/>
              <a:ext cx="2231136" cy="2231136"/>
            </a:xfrm>
            <a:prstGeom prst="arc">
              <a:avLst>
                <a:gd name="adj1" fmla="val 13065429"/>
                <a:gd name="adj2" fmla="val 0"/>
              </a:avLst>
            </a:prstGeom>
            <a:ln>
              <a:headEnd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9FA10DA-E8F8-BB45-B2FB-6831ED71EFCD}"/>
                </a:ext>
              </a:extLst>
            </p:cNvPr>
            <p:cNvSpPr/>
            <p:nvPr/>
          </p:nvSpPr>
          <p:spPr>
            <a:xfrm>
              <a:off x="7635436" y="1139354"/>
              <a:ext cx="1133480" cy="6170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Grinding in LN</a:t>
              </a:r>
              <a:r>
                <a:rPr lang="en-US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F3D2D58-08DB-D240-B8A2-75695AE2DEF8}"/>
                </a:ext>
              </a:extLst>
            </p:cNvPr>
            <p:cNvSpPr/>
            <p:nvPr/>
          </p:nvSpPr>
          <p:spPr>
            <a:xfrm>
              <a:off x="9527131" y="894291"/>
              <a:ext cx="2592633" cy="61708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 preparation</a:t>
              </a:r>
            </a:p>
            <a:p>
              <a:pPr algn="ctr"/>
              <a:r>
                <a:rPr lang="en-US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(adapted from </a:t>
              </a:r>
              <a:r>
                <a:rPr lang="en-US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Capone et al., 2012</a:t>
              </a:r>
              <a:r>
                <a:rPr lang="en-US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3635F0-E256-9241-AB28-08754D8CA7D0}"/>
                </a:ext>
              </a:extLst>
            </p:cNvPr>
            <p:cNvSpPr txBox="1"/>
            <p:nvPr/>
          </p:nvSpPr>
          <p:spPr>
            <a:xfrm>
              <a:off x="10591484" y="1573129"/>
              <a:ext cx="15427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~0.3 g powder</a:t>
              </a:r>
            </a:p>
            <a:p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9.7 mL MQ H</a:t>
              </a:r>
              <a:r>
                <a:rPr lang="en-US" sz="15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07B075-7628-0340-A50A-08CAB80F1EDB}"/>
                </a:ext>
              </a:extLst>
            </p:cNvPr>
            <p:cNvSpPr txBox="1"/>
            <p:nvPr/>
          </p:nvSpPr>
          <p:spPr>
            <a:xfrm>
              <a:off x="4906368" y="3226369"/>
              <a:ext cx="11014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hannainst.com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EF3F2F1-367E-C34A-ABB5-733403E7BB69}"/>
                </a:ext>
              </a:extLst>
            </p:cNvPr>
            <p:cNvSpPr/>
            <p:nvPr/>
          </p:nvSpPr>
          <p:spPr>
            <a:xfrm>
              <a:off x="9283293" y="2741320"/>
              <a:ext cx="2592633" cy="4008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HS-SPME-GC-MS</a:t>
              </a:r>
              <a:endPara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FC011A5-DA99-9D46-ADA9-CBA4CD797EE6}"/>
                </a:ext>
              </a:extLst>
            </p:cNvPr>
            <p:cNvSpPr txBox="1"/>
            <p:nvPr/>
          </p:nvSpPr>
          <p:spPr>
            <a:xfrm>
              <a:off x="9560608" y="3226369"/>
              <a:ext cx="214925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SIM method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Six C</a:t>
              </a:r>
              <a:r>
                <a:rPr lang="en-US" sz="15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compounds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~150 single berries</a:t>
              </a:r>
            </a:p>
          </p:txBody>
        </p:sp>
        <p:pic>
          <p:nvPicPr>
            <p:cNvPr id="62" name="Picture 61" descr="A group of glass jars with liquid in them&#10;&#10;Description automatically generated with low confidence">
              <a:extLst>
                <a:ext uri="{FF2B5EF4-FFF2-40B4-BE49-F238E27FC236}">
                  <a16:creationId xmlns:a16="http://schemas.microsoft.com/office/drawing/2014/main" id="{A7433445-B80D-B943-9A3B-958243A2B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821" y="4072728"/>
              <a:ext cx="2592634" cy="1944475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661A486-62AB-8940-8D29-C95560DB665D}"/>
              </a:ext>
            </a:extLst>
          </p:cNvPr>
          <p:cNvSpPr txBox="1"/>
          <p:nvPr/>
        </p:nvSpPr>
        <p:spPr>
          <a:xfrm>
            <a:off x="425842" y="958695"/>
            <a:ext cx="3049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i="1" dirty="0"/>
              <a:t>r</a:t>
            </a:r>
            <a:r>
              <a:rPr lang="en-US" sz="1400" dirty="0"/>
              <a:t> &gt; 0.95, </a:t>
            </a:r>
            <a:r>
              <a:rPr lang="en-US" sz="1400" i="1" dirty="0"/>
              <a:t>p</a:t>
            </a:r>
            <a:r>
              <a:rPr lang="en-US" sz="1400" dirty="0"/>
              <a:t> &lt; 0.001, </a:t>
            </a:r>
            <a:r>
              <a:rPr lang="en-US" sz="1400" i="1" dirty="0"/>
              <a:t>n</a:t>
            </a:r>
            <a:r>
              <a:rPr lang="en-US" sz="1400" dirty="0"/>
              <a:t> = 762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9CD01B-E2CA-6B4C-8C04-7F0E7C06F13C}"/>
              </a:ext>
            </a:extLst>
          </p:cNvPr>
          <p:cNvSpPr/>
          <p:nvPr/>
        </p:nvSpPr>
        <p:spPr>
          <a:xfrm>
            <a:off x="107681" y="834371"/>
            <a:ext cx="3786204" cy="2673329"/>
          </a:xfrm>
          <a:prstGeom prst="rect">
            <a:avLst/>
          </a:prstGeom>
          <a:solidFill>
            <a:schemeClr val="bg1">
              <a:alpha val="779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28" grpId="0" animBg="1"/>
      <p:bldP spid="29" grpId="0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B8D958-8C0F-F544-B8D0-D3602524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49042"/>
            <a:ext cx="11582401" cy="625012"/>
          </a:xfrm>
        </p:spPr>
        <p:txBody>
          <a:bodyPr/>
          <a:lstStyle/>
          <a:p>
            <a:r>
              <a:rPr lang="en-AU" sz="3200" dirty="0"/>
              <a:t>LOX PATHWAY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B284FA-C010-744C-B000-962573C6C44C}"/>
              </a:ext>
            </a:extLst>
          </p:cNvPr>
          <p:cNvSpPr txBox="1"/>
          <p:nvPr/>
        </p:nvSpPr>
        <p:spPr>
          <a:xfrm>
            <a:off x="57561" y="6457542"/>
            <a:ext cx="10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8489F1-8B25-7644-B054-805875DABB37}"/>
              </a:ext>
            </a:extLst>
          </p:cNvPr>
          <p:cNvSpPr txBox="1"/>
          <p:nvPr/>
        </p:nvSpPr>
        <p:spPr>
          <a:xfrm>
            <a:off x="4265019" y="249033"/>
            <a:ext cx="177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Hexanal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84B24F-C6DF-CC40-90A9-E19152AB580D}"/>
              </a:ext>
            </a:extLst>
          </p:cNvPr>
          <p:cNvSpPr txBox="1"/>
          <p:nvPr/>
        </p:nvSpPr>
        <p:spPr>
          <a:xfrm>
            <a:off x="6810297" y="247653"/>
            <a:ext cx="177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)-3-Hexenal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CC4D9D-4702-2144-A0ED-DD2E6C1D4BF2}"/>
              </a:ext>
            </a:extLst>
          </p:cNvPr>
          <p:cNvSpPr txBox="1"/>
          <p:nvPr/>
        </p:nvSpPr>
        <p:spPr>
          <a:xfrm>
            <a:off x="9324896" y="249082"/>
            <a:ext cx="177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)-2-Hexenal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8085AE-B175-CC44-85F6-F23DC99D556B}"/>
              </a:ext>
            </a:extLst>
          </p:cNvPr>
          <p:cNvSpPr txBox="1"/>
          <p:nvPr/>
        </p:nvSpPr>
        <p:spPr>
          <a:xfrm>
            <a:off x="4265019" y="2843544"/>
            <a:ext cx="177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Hexan-1-ol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7BAAF6-37EC-544D-8D05-842829B5749D}"/>
              </a:ext>
            </a:extLst>
          </p:cNvPr>
          <p:cNvSpPr txBox="1"/>
          <p:nvPr/>
        </p:nvSpPr>
        <p:spPr>
          <a:xfrm>
            <a:off x="6810297" y="2843544"/>
            <a:ext cx="177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)-3-Hexenol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8177D6-8B53-AD49-899F-08F6F87DD64B}"/>
              </a:ext>
            </a:extLst>
          </p:cNvPr>
          <p:cNvSpPr txBox="1"/>
          <p:nvPr/>
        </p:nvSpPr>
        <p:spPr>
          <a:xfrm>
            <a:off x="9324896" y="2843544"/>
            <a:ext cx="177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)-2-Hexenol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6E2300-C50B-9148-AA4D-C78BE1DB6E84}"/>
              </a:ext>
            </a:extLst>
          </p:cNvPr>
          <p:cNvSpPr txBox="1"/>
          <p:nvPr/>
        </p:nvSpPr>
        <p:spPr>
          <a:xfrm>
            <a:off x="6810297" y="5627080"/>
            <a:ext cx="177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)-3-Hexenol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D524E9-F276-A046-A426-A6CFA51ADA94}"/>
              </a:ext>
            </a:extLst>
          </p:cNvPr>
          <p:cNvSpPr txBox="1"/>
          <p:nvPr/>
        </p:nvSpPr>
        <p:spPr>
          <a:xfrm>
            <a:off x="9324896" y="5615670"/>
            <a:ext cx="177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)-2-Hexenol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B6542D-B5C8-FB4F-942A-88F225787A6B}"/>
              </a:ext>
            </a:extLst>
          </p:cNvPr>
          <p:cNvSpPr txBox="1"/>
          <p:nvPr/>
        </p:nvSpPr>
        <p:spPr>
          <a:xfrm>
            <a:off x="6810297" y="5624626"/>
            <a:ext cx="177536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)-3-Hexenol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E3991D-EB03-7F4C-865C-424C1E5A317C}"/>
              </a:ext>
            </a:extLst>
          </p:cNvPr>
          <p:cNvSpPr txBox="1"/>
          <p:nvPr/>
        </p:nvSpPr>
        <p:spPr>
          <a:xfrm>
            <a:off x="9324896" y="5617259"/>
            <a:ext cx="177536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)-2-Hexenol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C9C108A-BA9A-1E46-A5D6-698EDA0C6F53}"/>
              </a:ext>
            </a:extLst>
          </p:cNvPr>
          <p:cNvCxnSpPr>
            <a:cxnSpLocks/>
            <a:stCxn id="44" idx="2"/>
            <a:endCxn id="48" idx="0"/>
          </p:cNvCxnSpPr>
          <p:nvPr/>
        </p:nvCxnSpPr>
        <p:spPr>
          <a:xfrm>
            <a:off x="5152700" y="618365"/>
            <a:ext cx="0" cy="2225179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ABFC757-C538-9E4E-8090-99AC715073C4}"/>
              </a:ext>
            </a:extLst>
          </p:cNvPr>
          <p:cNvCxnSpPr>
            <a:cxnSpLocks/>
            <a:stCxn id="45" idx="2"/>
            <a:endCxn id="49" idx="0"/>
          </p:cNvCxnSpPr>
          <p:nvPr/>
        </p:nvCxnSpPr>
        <p:spPr>
          <a:xfrm>
            <a:off x="7697978" y="616985"/>
            <a:ext cx="0" cy="2226559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89D1A8E-F2D2-5F4A-8898-BDE256E8B148}"/>
              </a:ext>
            </a:extLst>
          </p:cNvPr>
          <p:cNvCxnSpPr>
            <a:cxnSpLocks/>
            <a:stCxn id="46" idx="2"/>
            <a:endCxn id="50" idx="0"/>
          </p:cNvCxnSpPr>
          <p:nvPr/>
        </p:nvCxnSpPr>
        <p:spPr>
          <a:xfrm>
            <a:off x="10212577" y="618414"/>
            <a:ext cx="0" cy="222513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61CAF14-A229-2143-A7B5-933480745944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7697978" y="3212876"/>
            <a:ext cx="0" cy="241175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0AA03F3-D34C-1D44-9013-C75DC834F3EF}"/>
              </a:ext>
            </a:extLst>
          </p:cNvPr>
          <p:cNvCxnSpPr>
            <a:cxnSpLocks/>
            <a:stCxn id="50" idx="2"/>
            <a:endCxn id="52" idx="0"/>
          </p:cNvCxnSpPr>
          <p:nvPr/>
        </p:nvCxnSpPr>
        <p:spPr>
          <a:xfrm>
            <a:off x="10212577" y="3212876"/>
            <a:ext cx="0" cy="240438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0B58FDA-EAE2-C74F-8A8D-B2B37BDE2589}"/>
              </a:ext>
            </a:extLst>
          </p:cNvPr>
          <p:cNvSpPr txBox="1"/>
          <p:nvPr/>
        </p:nvSpPr>
        <p:spPr>
          <a:xfrm>
            <a:off x="4122516" y="5882864"/>
            <a:ext cx="435429" cy="179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C7B2B02-08F2-584C-B2A6-CEE4ED218E85}"/>
              </a:ext>
            </a:extLst>
          </p:cNvPr>
          <p:cNvSpPr txBox="1"/>
          <p:nvPr/>
        </p:nvSpPr>
        <p:spPr>
          <a:xfrm>
            <a:off x="4352105" y="5787898"/>
            <a:ext cx="177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= quantified</a:t>
            </a:r>
          </a:p>
        </p:txBody>
      </p:sp>
      <p:pic>
        <p:nvPicPr>
          <p:cNvPr id="42" name="Picture 41" descr="Chart&#10;&#10;Description automatically generated with medium confidence">
            <a:extLst>
              <a:ext uri="{FF2B5EF4-FFF2-40B4-BE49-F238E27FC236}">
                <a16:creationId xmlns:a16="http://schemas.microsoft.com/office/drawing/2014/main" id="{63F3601C-F754-C148-AFB2-54CE8C318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2" t="5834" r="32377" b="53193"/>
          <a:stretch/>
        </p:blipFill>
        <p:spPr>
          <a:xfrm>
            <a:off x="4031425" y="2926258"/>
            <a:ext cx="2031351" cy="220020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9D7A39A-12C5-DC4B-A278-5CE5A6DF81FD}"/>
              </a:ext>
            </a:extLst>
          </p:cNvPr>
          <p:cNvSpPr txBox="1"/>
          <p:nvPr/>
        </p:nvSpPr>
        <p:spPr>
          <a:xfrm>
            <a:off x="4265019" y="2843538"/>
            <a:ext cx="177212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Hexan-1-ol</a:t>
            </a:r>
          </a:p>
        </p:txBody>
      </p:sp>
      <p:pic>
        <p:nvPicPr>
          <p:cNvPr id="39" name="Picture 38" descr="Chart&#10;&#10;Description automatically generated with medium confidence">
            <a:extLst>
              <a:ext uri="{FF2B5EF4-FFF2-40B4-BE49-F238E27FC236}">
                <a16:creationId xmlns:a16="http://schemas.microsoft.com/office/drawing/2014/main" id="{CF5F50D9-91E5-E94D-8B39-93380A393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7049" r="63848" b="11811"/>
          <a:stretch/>
        </p:blipFill>
        <p:spPr>
          <a:xfrm>
            <a:off x="6548318" y="2938692"/>
            <a:ext cx="2082793" cy="220020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08F2FFA-7B91-9744-953A-6EC5268694E3}"/>
              </a:ext>
            </a:extLst>
          </p:cNvPr>
          <p:cNvSpPr txBox="1"/>
          <p:nvPr/>
        </p:nvSpPr>
        <p:spPr>
          <a:xfrm>
            <a:off x="6806340" y="2843538"/>
            <a:ext cx="17612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)-3-Hexenol</a:t>
            </a:r>
          </a:p>
        </p:txBody>
      </p:sp>
      <p:pic>
        <p:nvPicPr>
          <p:cNvPr id="43" name="Picture 42" descr="Chart&#10;&#10;Description automatically generated with medium confidence">
            <a:extLst>
              <a:ext uri="{FF2B5EF4-FFF2-40B4-BE49-F238E27FC236}">
                <a16:creationId xmlns:a16="http://schemas.microsoft.com/office/drawing/2014/main" id="{473B180C-877B-7241-8DB6-F4C6E21D4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1" t="47049" r="32010" b="11811"/>
          <a:stretch/>
        </p:blipFill>
        <p:spPr>
          <a:xfrm>
            <a:off x="9044708" y="2943020"/>
            <a:ext cx="2097828" cy="220020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2C77E27-778F-2A4E-8DB0-907AABA212FD}"/>
              </a:ext>
            </a:extLst>
          </p:cNvPr>
          <p:cNvSpPr txBox="1"/>
          <p:nvPr/>
        </p:nvSpPr>
        <p:spPr>
          <a:xfrm>
            <a:off x="9327863" y="2843538"/>
            <a:ext cx="17687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)-2-Hexenol</a:t>
            </a:r>
          </a:p>
        </p:txBody>
      </p:sp>
      <p:pic>
        <p:nvPicPr>
          <p:cNvPr id="40" name="Picture 39" descr="Chart&#10;&#10;Description automatically generated with medium confidence">
            <a:extLst>
              <a:ext uri="{FF2B5EF4-FFF2-40B4-BE49-F238E27FC236}">
                <a16:creationId xmlns:a16="http://schemas.microsoft.com/office/drawing/2014/main" id="{480FF8FD-026D-3945-93AB-42D4BA1B99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5834" r="63688" b="53193"/>
          <a:stretch/>
        </p:blipFill>
        <p:spPr>
          <a:xfrm>
            <a:off x="9103584" y="314598"/>
            <a:ext cx="2070654" cy="221313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886DE8F-9BF1-5548-B783-C8EE744A361D}"/>
              </a:ext>
            </a:extLst>
          </p:cNvPr>
          <p:cNvSpPr txBox="1"/>
          <p:nvPr/>
        </p:nvSpPr>
        <p:spPr>
          <a:xfrm>
            <a:off x="9320046" y="238603"/>
            <a:ext cx="177975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)-2-Hexenal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728CD-FCD9-424B-ABA0-1D61B08D6EE3}"/>
              </a:ext>
            </a:extLst>
          </p:cNvPr>
          <p:cNvSpPr>
            <a:spLocks noChangeAspect="1"/>
          </p:cNvSpPr>
          <p:nvPr/>
        </p:nvSpPr>
        <p:spPr>
          <a:xfrm>
            <a:off x="488757" y="1891562"/>
            <a:ext cx="2641639" cy="2642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4A82B-22CD-0D42-B7B6-FA40DF2964AD}"/>
              </a:ext>
            </a:extLst>
          </p:cNvPr>
          <p:cNvSpPr txBox="1"/>
          <p:nvPr/>
        </p:nvSpPr>
        <p:spPr>
          <a:xfrm>
            <a:off x="799760" y="4611757"/>
            <a:ext cx="20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Berry TSS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(° Brix)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7703BF-CC83-A043-8550-37B3A9A1673D}"/>
              </a:ext>
            </a:extLst>
          </p:cNvPr>
          <p:cNvSpPr txBox="1"/>
          <p:nvPr/>
        </p:nvSpPr>
        <p:spPr>
          <a:xfrm rot="16200000">
            <a:off x="-1199237" y="3071393"/>
            <a:ext cx="291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Concentration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(µg/g berry)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5500DF-4946-0542-8782-72A9A6CDDD2F}"/>
              </a:ext>
            </a:extLst>
          </p:cNvPr>
          <p:cNvSpPr>
            <a:spLocks noChangeAspect="1"/>
          </p:cNvSpPr>
          <p:nvPr/>
        </p:nvSpPr>
        <p:spPr>
          <a:xfrm>
            <a:off x="488756" y="1485017"/>
            <a:ext cx="2641639" cy="406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6A891C-9B21-6B4B-8C1A-B93103A05FCF}"/>
              </a:ext>
            </a:extLst>
          </p:cNvPr>
          <p:cNvSpPr txBox="1"/>
          <p:nvPr/>
        </p:nvSpPr>
        <p:spPr>
          <a:xfrm>
            <a:off x="799759" y="1500681"/>
            <a:ext cx="2019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BC2F66A1-D3EE-CE42-8E6D-4B79E8A62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2" t="32348" b="35569"/>
          <a:stretch/>
        </p:blipFill>
        <p:spPr>
          <a:xfrm>
            <a:off x="2264000" y="2112766"/>
            <a:ext cx="791707" cy="2200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39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  <p:bldP spid="49" grpId="0"/>
      <p:bldP spid="50" grpId="0"/>
      <p:bldP spid="53" grpId="0"/>
      <p:bldP spid="57" grpId="0"/>
      <p:bldP spid="51" grpId="0" animBg="1"/>
      <p:bldP spid="52" grpId="0" animBg="1"/>
      <p:bldP spid="79" grpId="0" animBg="1"/>
      <p:bldP spid="80" grpId="0"/>
      <p:bldP spid="56" grpId="0" animBg="1"/>
      <p:bldP spid="54" grpId="0" animBg="1"/>
      <p:bldP spid="55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B7B284FA-C010-744C-B000-962573C6C44C}"/>
              </a:ext>
            </a:extLst>
          </p:cNvPr>
          <p:cNvSpPr txBox="1"/>
          <p:nvPr/>
        </p:nvSpPr>
        <p:spPr>
          <a:xfrm>
            <a:off x="57561" y="6457542"/>
            <a:ext cx="10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5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191EEA65-8F21-7B45-A055-ADA52B304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6124" r="31901" b="52888"/>
          <a:stretch/>
        </p:blipFill>
        <p:spPr>
          <a:xfrm>
            <a:off x="3400214" y="3312159"/>
            <a:ext cx="5391573" cy="2810933"/>
          </a:xfrm>
          <a:prstGeom prst="rect">
            <a:avLst/>
          </a:prstGeom>
        </p:spPr>
      </p:pic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EA593251-7A2E-E04C-9E8F-2C330F31DB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6025" r="32217" b="52988"/>
          <a:stretch/>
        </p:blipFill>
        <p:spPr>
          <a:xfrm>
            <a:off x="3440852" y="327095"/>
            <a:ext cx="5310293" cy="281093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9AE77F-5F2C-9140-A538-90356CB14654}"/>
              </a:ext>
            </a:extLst>
          </p:cNvPr>
          <p:cNvSpPr/>
          <p:nvPr/>
        </p:nvSpPr>
        <p:spPr>
          <a:xfrm>
            <a:off x="561060" y="4299093"/>
            <a:ext cx="1855892" cy="82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(µg/berry)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EFE5D62-946D-954B-8857-C1E492DA787C}"/>
              </a:ext>
            </a:extLst>
          </p:cNvPr>
          <p:cNvSpPr/>
          <p:nvPr/>
        </p:nvSpPr>
        <p:spPr>
          <a:xfrm>
            <a:off x="561060" y="1319387"/>
            <a:ext cx="1855893" cy="82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(µg/g berry)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C4CD68-AA6D-2241-A52C-5ED3512D2B75}"/>
              </a:ext>
            </a:extLst>
          </p:cNvPr>
          <p:cNvCxnSpPr/>
          <p:nvPr/>
        </p:nvCxnSpPr>
        <p:spPr>
          <a:xfrm>
            <a:off x="2416952" y="2145734"/>
            <a:ext cx="1023900" cy="79389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9F8078-12B5-8641-844D-1FD441F4E889}"/>
              </a:ext>
            </a:extLst>
          </p:cNvPr>
          <p:cNvCxnSpPr>
            <a:cxnSpLocks/>
          </p:cNvCxnSpPr>
          <p:nvPr/>
        </p:nvCxnSpPr>
        <p:spPr>
          <a:xfrm flipV="1">
            <a:off x="2416952" y="672108"/>
            <a:ext cx="1078088" cy="6472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C5F2AD-0775-8B48-A000-9CEFCE9B8B76}"/>
              </a:ext>
            </a:extLst>
          </p:cNvPr>
          <p:cNvCxnSpPr/>
          <p:nvPr/>
        </p:nvCxnSpPr>
        <p:spPr>
          <a:xfrm>
            <a:off x="2416952" y="5125440"/>
            <a:ext cx="1023900" cy="79389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CD9F2E1-07C7-EC4E-A843-2F28DD820DEF}"/>
              </a:ext>
            </a:extLst>
          </p:cNvPr>
          <p:cNvCxnSpPr>
            <a:cxnSpLocks/>
          </p:cNvCxnSpPr>
          <p:nvPr/>
        </p:nvCxnSpPr>
        <p:spPr>
          <a:xfrm flipV="1">
            <a:off x="2416952" y="3651814"/>
            <a:ext cx="1078088" cy="6472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5DA086D-0283-1D4C-9489-765714F7BF7C}"/>
              </a:ext>
            </a:extLst>
          </p:cNvPr>
          <p:cNvSpPr/>
          <p:nvPr/>
        </p:nvSpPr>
        <p:spPr>
          <a:xfrm>
            <a:off x="3725825" y="3664514"/>
            <a:ext cx="1415627" cy="2253686"/>
          </a:xfrm>
          <a:prstGeom prst="rect">
            <a:avLst/>
          </a:prstGeom>
          <a:solidFill>
            <a:srgbClr val="00B0F0">
              <a:alpha val="411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588CAE7-9979-A746-B2A0-1FC06DFD08A6}"/>
              </a:ext>
            </a:extLst>
          </p:cNvPr>
          <p:cNvSpPr/>
          <p:nvPr/>
        </p:nvSpPr>
        <p:spPr>
          <a:xfrm>
            <a:off x="5141452" y="3664514"/>
            <a:ext cx="830723" cy="2253686"/>
          </a:xfrm>
          <a:prstGeom prst="rect">
            <a:avLst/>
          </a:prstGeom>
          <a:solidFill>
            <a:schemeClr val="accent1">
              <a:alpha val="4113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2AE01C-1FDD-F349-9EC9-B65EC15EF76D}"/>
              </a:ext>
            </a:extLst>
          </p:cNvPr>
          <p:cNvSpPr/>
          <p:nvPr/>
        </p:nvSpPr>
        <p:spPr>
          <a:xfrm>
            <a:off x="6472200" y="3667689"/>
            <a:ext cx="1598650" cy="2253686"/>
          </a:xfrm>
          <a:prstGeom prst="rect">
            <a:avLst/>
          </a:prstGeom>
          <a:solidFill>
            <a:srgbClr val="00B0F0">
              <a:alpha val="411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36B3D9E-FEF4-4D45-B339-A2CEC3E43F03}"/>
              </a:ext>
            </a:extLst>
          </p:cNvPr>
          <p:cNvSpPr/>
          <p:nvPr/>
        </p:nvSpPr>
        <p:spPr>
          <a:xfrm>
            <a:off x="8070851" y="3664514"/>
            <a:ext cx="644524" cy="2253686"/>
          </a:xfrm>
          <a:prstGeom prst="rect">
            <a:avLst/>
          </a:prstGeom>
          <a:solidFill>
            <a:schemeClr val="accent1">
              <a:alpha val="4113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1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B8D958-8C0F-F544-B8D0-D3602524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49042"/>
            <a:ext cx="11582401" cy="625012"/>
          </a:xfrm>
        </p:spPr>
        <p:txBody>
          <a:bodyPr/>
          <a:lstStyle/>
          <a:p>
            <a:r>
              <a:rPr lang="en-AU" sz="3200" dirty="0"/>
              <a:t>LIMITATIONS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965BA-F696-0F46-AE2F-4FBF56844AD7}"/>
              </a:ext>
            </a:extLst>
          </p:cNvPr>
          <p:cNvSpPr txBox="1"/>
          <p:nvPr/>
        </p:nvSpPr>
        <p:spPr>
          <a:xfrm>
            <a:off x="227104" y="1190756"/>
            <a:ext cx="1132541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Average per berry instead of skin/pulp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vs bound fraction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Inaccuracy of TSS readings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9FFFB-263E-CB44-9701-A916BA594104}"/>
              </a:ext>
            </a:extLst>
          </p:cNvPr>
          <p:cNvSpPr txBox="1"/>
          <p:nvPr/>
        </p:nvSpPr>
        <p:spPr>
          <a:xfrm>
            <a:off x="57561" y="6457542"/>
            <a:ext cx="10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F76346-436B-974D-BB1A-491CBA8FA090}"/>
              </a:ext>
            </a:extLst>
          </p:cNvPr>
          <p:cNvGrpSpPr>
            <a:grpSpLocks noChangeAspect="1"/>
          </p:cNvGrpSpPr>
          <p:nvPr/>
        </p:nvGrpSpPr>
        <p:grpSpPr>
          <a:xfrm>
            <a:off x="777946" y="4470518"/>
            <a:ext cx="10636105" cy="1553053"/>
            <a:chOff x="3502530" y="2513159"/>
            <a:chExt cx="8556715" cy="1249427"/>
          </a:xfrm>
        </p:grpSpPr>
        <p:pic>
          <p:nvPicPr>
            <p:cNvPr id="3" name="Picture 2" descr="Chart&#10;&#10;Description automatically generated">
              <a:extLst>
                <a:ext uri="{FF2B5EF4-FFF2-40B4-BE49-F238E27FC236}">
                  <a16:creationId xmlns:a16="http://schemas.microsoft.com/office/drawing/2014/main" id="{4E142C86-83DC-3B43-8667-B3F4575A7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77" b="81926"/>
            <a:stretch/>
          </p:blipFill>
          <p:spPr>
            <a:xfrm>
              <a:off x="3502530" y="2513159"/>
              <a:ext cx="4109378" cy="1239520"/>
            </a:xfrm>
            <a:prstGeom prst="rect">
              <a:avLst/>
            </a:prstGeom>
          </p:spPr>
        </p:pic>
        <p:pic>
          <p:nvPicPr>
            <p:cNvPr id="57" name="Picture 56" descr="Chart&#10;&#10;Description automatically generated">
              <a:extLst>
                <a:ext uri="{FF2B5EF4-FFF2-40B4-BE49-F238E27FC236}">
                  <a16:creationId xmlns:a16="http://schemas.microsoft.com/office/drawing/2014/main" id="{04C3AA33-B9FA-504F-9A61-BEA4B6375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61" r="3854" b="81926"/>
            <a:stretch/>
          </p:blipFill>
          <p:spPr>
            <a:xfrm>
              <a:off x="7605777" y="2523066"/>
              <a:ext cx="4453468" cy="1239520"/>
            </a:xfrm>
            <a:prstGeom prst="rect">
              <a:avLst/>
            </a:prstGeom>
          </p:spPr>
        </p:pic>
      </p:grp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BAD5B68D-0F65-E141-AFFB-C7E456A58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r="50778"/>
          <a:stretch/>
        </p:blipFill>
        <p:spPr>
          <a:xfrm>
            <a:off x="7307743" y="349042"/>
            <a:ext cx="3990177" cy="39860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915B93-56AF-0444-9817-DABFAE4A6BCA}"/>
              </a:ext>
            </a:extLst>
          </p:cNvPr>
          <p:cNvSpPr/>
          <p:nvPr/>
        </p:nvSpPr>
        <p:spPr>
          <a:xfrm>
            <a:off x="8057897" y="526235"/>
            <a:ext cx="291253" cy="25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956FE2F-EB6C-4144-9DE1-505652FAD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52" y="2298255"/>
            <a:ext cx="2269829" cy="1547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4C8F-BE9D-E24C-8ECD-96A6FBF2E0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06" y="1508831"/>
            <a:ext cx="3068344" cy="93215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51EDACC-0128-5748-B617-B44AF108E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88" y="3072060"/>
            <a:ext cx="2645911" cy="1547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3145E3-0F03-2643-B332-2A88A34412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73" y="4506703"/>
            <a:ext cx="3207983" cy="1547609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9077BFF-9895-B946-ACA2-EBA32F9533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4320" y="1452413"/>
            <a:ext cx="8296583" cy="4326104"/>
          </a:xfrm>
        </p:spPr>
        <p:txBody>
          <a:bodyPr/>
          <a:lstStyle/>
          <a:p>
            <a:r>
              <a:rPr lang="en-AU" sz="2500" dirty="0"/>
              <a:t>Wine Australia Supplementary Scholarship (PPA002459)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sz="2500" dirty="0"/>
              <a:t>Wine Science group</a:t>
            </a:r>
          </a:p>
          <a:p>
            <a:pPr marL="0" indent="0">
              <a:buNone/>
            </a:pPr>
            <a:endParaRPr lang="en-AU" sz="1000" dirty="0"/>
          </a:p>
          <a:p>
            <a:r>
              <a:rPr lang="en-AU" sz="2500" dirty="0"/>
              <a:t>E&amp;J Gallo Winery staff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3871F0-124F-B942-9BD3-E8B406343D8C}"/>
              </a:ext>
            </a:extLst>
          </p:cNvPr>
          <p:cNvGrpSpPr>
            <a:grpSpLocks noChangeAspect="1"/>
          </p:cNvGrpSpPr>
          <p:nvPr/>
        </p:nvGrpSpPr>
        <p:grpSpPr>
          <a:xfrm>
            <a:off x="232660" y="2370364"/>
            <a:ext cx="6581320" cy="2175827"/>
            <a:chOff x="104808" y="2577889"/>
            <a:chExt cx="4795726" cy="158549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F4F5C6-A8D3-EE4E-BC26-EACE731BC146}"/>
                </a:ext>
              </a:extLst>
            </p:cNvPr>
            <p:cNvSpPr/>
            <p:nvPr/>
          </p:nvSpPr>
          <p:spPr>
            <a:xfrm>
              <a:off x="466960" y="2577889"/>
              <a:ext cx="1080000" cy="1080000"/>
            </a:xfrm>
            <a:prstGeom prst="ellipse">
              <a:avLst/>
            </a:prstGeom>
            <a:blipFill dpi="0"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74F9C0-D405-0444-B6E4-60A871292DFD}"/>
                </a:ext>
              </a:extLst>
            </p:cNvPr>
            <p:cNvSpPr/>
            <p:nvPr/>
          </p:nvSpPr>
          <p:spPr>
            <a:xfrm>
              <a:off x="1935085" y="2577889"/>
              <a:ext cx="1080000" cy="1080000"/>
            </a:xfrm>
            <a:prstGeom prst="ellipse">
              <a:avLst/>
            </a:prstGeom>
            <a:blipFill dpi="0"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A15DA1-CFE9-5448-BC3B-D07199FB3F21}"/>
                </a:ext>
              </a:extLst>
            </p:cNvPr>
            <p:cNvSpPr/>
            <p:nvPr/>
          </p:nvSpPr>
          <p:spPr>
            <a:xfrm>
              <a:off x="3403210" y="2577889"/>
              <a:ext cx="1080000" cy="1080000"/>
            </a:xfrm>
            <a:prstGeom prst="ellipse">
              <a:avLst/>
            </a:prstGeom>
            <a:blipFill dpi="0"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DF9AA0-CA9D-7D40-BFE2-975077D99F36}"/>
                </a:ext>
              </a:extLst>
            </p:cNvPr>
            <p:cNvSpPr txBox="1"/>
            <p:nvPr/>
          </p:nvSpPr>
          <p:spPr>
            <a:xfrm>
              <a:off x="104808" y="3670944"/>
              <a:ext cx="180430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Chris Ford</a:t>
              </a:r>
            </a:p>
            <a:p>
              <a:pPr algn="ctr"/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(UofA)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DB20F8-DBD0-9B4C-8750-D4433D5C7139}"/>
                </a:ext>
              </a:extLst>
            </p:cNvPr>
            <p:cNvSpPr txBox="1"/>
            <p:nvPr/>
          </p:nvSpPr>
          <p:spPr>
            <a:xfrm>
              <a:off x="1580548" y="3670944"/>
              <a:ext cx="180430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Kerry Wilkinson</a:t>
              </a:r>
            </a:p>
            <a:p>
              <a:pPr algn="ctr"/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(UofA)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FB3C8-AA6E-304E-8C81-E9FE754F7D6A}"/>
                </a:ext>
              </a:extLst>
            </p:cNvPr>
            <p:cNvSpPr txBox="1"/>
            <p:nvPr/>
          </p:nvSpPr>
          <p:spPr>
            <a:xfrm>
              <a:off x="3096227" y="3672835"/>
              <a:ext cx="180430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Nick Dokoozlian</a:t>
              </a:r>
            </a:p>
            <a:p>
              <a:pPr algn="ctr"/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(E&amp;J Gallo Winery)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16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48175"/>
      </p:ext>
    </p:extLst>
  </p:cSld>
  <p:clrMapOvr>
    <a:masterClrMapping/>
  </p:clrMapOvr>
</p:sld>
</file>

<file path=ppt/theme/theme1.xml><?xml version="1.0" encoding="utf-8"?>
<a:theme xmlns:a="http://schemas.openxmlformats.org/drawingml/2006/main" name="ARC WTC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 TC-IWP Presentation template (widescreen)_V4 20201126" id="{0FE1DCE0-F8EA-410C-9003-D18D2D4A16F4}" vid="{EACD185C-B83C-48C2-AE3D-BC31B67AFD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WTC Theme</Template>
  <TotalTime>2100</TotalTime>
  <Words>423</Words>
  <Application>Microsoft Macintosh PowerPoint</Application>
  <PresentationFormat>Widescreen</PresentationFormat>
  <Paragraphs>113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ARC WTC Theme</vt:lpstr>
      <vt:lpstr>Sugars and aroma compounds in single grape berries</vt:lpstr>
      <vt:lpstr>TWO KEY BERRY QUALITY TRAITS</vt:lpstr>
      <vt:lpstr>DEALING WITH AN ASYNCHRONOUS PROCESS</vt:lpstr>
      <vt:lpstr>ANALYSIS OF SUGARS AND C6 COMPOUNDS</vt:lpstr>
      <vt:lpstr>LOX PATHWAY</vt:lpstr>
      <vt:lpstr>PowerPoint Presentation</vt:lpstr>
      <vt:lpstr>LIMITATIONS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the sugar:flavour nexus through different approaches</dc:title>
  <dc:creator>Pietro Previtali</dc:creator>
  <cp:lastModifiedBy>Pietro Previtali</cp:lastModifiedBy>
  <cp:revision>128</cp:revision>
  <cp:lastPrinted>2019-01-17T00:58:04Z</cp:lastPrinted>
  <dcterms:created xsi:type="dcterms:W3CDTF">2021-04-14T22:50:08Z</dcterms:created>
  <dcterms:modified xsi:type="dcterms:W3CDTF">2021-06-15T07:46:30Z</dcterms:modified>
</cp:coreProperties>
</file>